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7"/>
  </p:notesMasterIdLst>
  <p:sldIdLst>
    <p:sldId id="298" r:id="rId2"/>
    <p:sldId id="257" r:id="rId3"/>
    <p:sldId id="299" r:id="rId4"/>
    <p:sldId id="258" r:id="rId5"/>
    <p:sldId id="259" r:id="rId6"/>
    <p:sldId id="260" r:id="rId7"/>
    <p:sldId id="286" r:id="rId8"/>
    <p:sldId id="296" r:id="rId9"/>
    <p:sldId id="287" r:id="rId10"/>
    <p:sldId id="261" r:id="rId11"/>
    <p:sldId id="262" r:id="rId12"/>
    <p:sldId id="288" r:id="rId13"/>
    <p:sldId id="263" r:id="rId14"/>
    <p:sldId id="265" r:id="rId15"/>
    <p:sldId id="266" r:id="rId16"/>
    <p:sldId id="267" r:id="rId17"/>
    <p:sldId id="268" r:id="rId18"/>
    <p:sldId id="269" r:id="rId19"/>
    <p:sldId id="270" r:id="rId20"/>
    <p:sldId id="289" r:id="rId21"/>
    <p:sldId id="271" r:id="rId22"/>
    <p:sldId id="297" r:id="rId23"/>
    <p:sldId id="272" r:id="rId24"/>
    <p:sldId id="273" r:id="rId25"/>
    <p:sldId id="274" r:id="rId26"/>
    <p:sldId id="285" r:id="rId27"/>
    <p:sldId id="275" r:id="rId28"/>
    <p:sldId id="276" r:id="rId29"/>
    <p:sldId id="277" r:id="rId30"/>
    <p:sldId id="278" r:id="rId31"/>
    <p:sldId id="290" r:id="rId32"/>
    <p:sldId id="280" r:id="rId33"/>
    <p:sldId id="281" r:id="rId34"/>
    <p:sldId id="282" r:id="rId35"/>
    <p:sldId id="283" r:id="rId36"/>
    <p:sldId id="292" r:id="rId37"/>
    <p:sldId id="293" r:id="rId38"/>
    <p:sldId id="294" r:id="rId39"/>
    <p:sldId id="295" r:id="rId40"/>
    <p:sldId id="284" r:id="rId41"/>
    <p:sldId id="256" r:id="rId42"/>
    <p:sldId id="300" r:id="rId43"/>
    <p:sldId id="301" r:id="rId44"/>
    <p:sldId id="302" r:id="rId45"/>
    <p:sldId id="303" r:id="rId46"/>
    <p:sldId id="304" r:id="rId47"/>
    <p:sldId id="305" r:id="rId48"/>
    <p:sldId id="306" r:id="rId49"/>
    <p:sldId id="264" r:id="rId50"/>
    <p:sldId id="307" r:id="rId51"/>
    <p:sldId id="308" r:id="rId52"/>
    <p:sldId id="309" r:id="rId53"/>
    <p:sldId id="310" r:id="rId54"/>
    <p:sldId id="311" r:id="rId55"/>
    <p:sldId id="312" r:id="rId56"/>
    <p:sldId id="313" r:id="rId57"/>
    <p:sldId id="291" r:id="rId58"/>
    <p:sldId id="314" r:id="rId59"/>
    <p:sldId id="315" r:id="rId60"/>
    <p:sldId id="316" r:id="rId61"/>
    <p:sldId id="317" r:id="rId62"/>
    <p:sldId id="318" r:id="rId63"/>
    <p:sldId id="279"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71"/>
  </p:normalViewPr>
  <p:slideViewPr>
    <p:cSldViewPr snapToGrid="0" snapToObjects="1">
      <p:cViewPr varScale="1">
        <p:scale>
          <a:sx n="111" d="100"/>
          <a:sy n="111" d="100"/>
        </p:scale>
        <p:origin x="11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extLst>
      <p:ext uri="{BB962C8B-B14F-4D97-AF65-F5344CB8AC3E}">
        <p14:creationId xmlns:p14="http://schemas.microsoft.com/office/powerpoint/2010/main" val="6155604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prstGeom prst="rect">
            <a:avLst/>
          </a:prstGeom>
        </p:spPr>
        <p:txBody>
          <a:bodyPr/>
          <a:lstStyle/>
          <a:p>
            <a:r>
              <a:t>Title Text</a:t>
            </a:r>
          </a:p>
        </p:txBody>
      </p:sp>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6276851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securitysite.com/ecc/ecc_pointsv"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asecuritysite.com/encryption/elgamal" TargetMode="External"/><Relationship Id="rId2" Type="http://schemas.openxmlformats.org/officeDocument/2006/relationships/hyperlink" Target="https://asecuritysite.com/encryption/pickg" TargetMode="Externa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asecuritysite.com/aws/lab04"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ric_Hughes_%28cypherpunk%29" TargetMode="Externa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en.wikipedia.org/wiki/John_Gilmore_%28activist%29" TargetMode="External"/><Relationship Id="rId4" Type="http://schemas.openxmlformats.org/officeDocument/2006/relationships/hyperlink" Target="https://en.wikipedia.org/wiki/Timothy_C._May"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tif"/><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jpeg"/><Relationship Id="rId10" Type="http://schemas.openxmlformats.org/officeDocument/2006/relationships/image" Target="../media/image62.png"/><Relationship Id="rId19" Type="http://schemas.openxmlformats.org/officeDocument/2006/relationships/image" Target="../media/image71.jpe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hyperlink" Target="https://asecuritysite.com/encryption/js08"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hyperlink" Target="https://www.neowin.net/news/lets-encrypt-has-issued-its-billionth-certificate/" TargetMode="External"/><Relationship Id="rId3" Type="http://schemas.openxmlformats.org/officeDocument/2006/relationships/image" Target="../media/image98.tif"/><Relationship Id="rId7" Type="http://schemas.openxmlformats.org/officeDocument/2006/relationships/image" Target="../media/image100.png"/><Relationship Id="rId2" Type="http://schemas.openxmlformats.org/officeDocument/2006/relationships/hyperlink" Target="https://medium.com/asecuritysite-when-bob-met-alice/krack-is-back-meet-kr%C3%B8%C3%B8k-c0832fd4b598" TargetMode="External"/><Relationship Id="rId1" Type="http://schemas.openxmlformats.org/officeDocument/2006/relationships/slideLayout" Target="../slideLayouts/slideLayout1.xml"/><Relationship Id="rId6" Type="http://schemas.openxmlformats.org/officeDocument/2006/relationships/hyperlink" Target="https://medium.com/asecuritysite-when-bob-met-alice/the-beginning-of-the-end-for-tls-1-0-1-1-1-2-96635fd090f8" TargetMode="External"/><Relationship Id="rId5" Type="http://schemas.openxmlformats.org/officeDocument/2006/relationships/image" Target="../media/image99.png"/><Relationship Id="rId4" Type="http://schemas.openxmlformats.org/officeDocument/2006/relationships/hyperlink" Target="https://www.zdnet.com/article/how-to-enable-dns-over-https-doh-in-firefox/" TargetMode="External"/><Relationship Id="rId9" Type="http://schemas.openxmlformats.org/officeDocument/2006/relationships/image" Target="../media/image101.png"/></Relationships>
</file>

<file path=ppt/slides/_rels/slide7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Text&#10;&#10;Description automatically generated">
            <a:extLst>
              <a:ext uri="{FF2B5EF4-FFF2-40B4-BE49-F238E27FC236}">
                <a16:creationId xmlns:a16="http://schemas.microsoft.com/office/drawing/2014/main" id="{0FA52201-7008-2B99-5129-8DD48307E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36916545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1"/>
          <p:cNvSpPr txBox="1">
            <a:spLocks noGrp="1"/>
          </p:cNvSpPr>
          <p:nvPr>
            <p:ph type="title"/>
          </p:nvPr>
        </p:nvSpPr>
        <p:spPr>
          <a:xfrm>
            <a:off x="468312" y="722362"/>
            <a:ext cx="5327651" cy="4399261"/>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92BE9906-3013-364D-AF17-56BC14001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5"/>
          <p:cNvSpPr txBox="1">
            <a:spLocks noGrp="1"/>
          </p:cNvSpPr>
          <p:nvPr>
            <p:ph type="title"/>
          </p:nvPr>
        </p:nvSpPr>
        <p:spPr>
          <a:prstGeom prst="rect">
            <a:avLst/>
          </a:prstGeom>
        </p:spPr>
        <p:txBody>
          <a:bodyPr/>
          <a:lstStyle/>
          <a:p>
            <a:endParaRPr/>
          </a:p>
        </p:txBody>
      </p:sp>
      <p:pic>
        <p:nvPicPr>
          <p:cNvPr id="218"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5"/>
          <p:cNvSpPr txBox="1">
            <a:spLocks noGrp="1"/>
          </p:cNvSpPr>
          <p:nvPr>
            <p:ph type="title"/>
          </p:nvPr>
        </p:nvSpPr>
        <p:spPr>
          <a:prstGeom prst="rect">
            <a:avLst/>
          </a:prstGeom>
        </p:spPr>
        <p:txBody>
          <a:bodyPr/>
          <a:lstStyle/>
          <a:p>
            <a:endParaRPr/>
          </a:p>
        </p:txBody>
      </p:sp>
      <p:pic>
        <p:nvPicPr>
          <p:cNvPr id="221"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5"/>
          <p:cNvSpPr txBox="1">
            <a:spLocks noGrp="1"/>
          </p:cNvSpPr>
          <p:nvPr>
            <p:ph type="title"/>
          </p:nvPr>
        </p:nvSpPr>
        <p:spPr>
          <a:prstGeom prst="rect">
            <a:avLst/>
          </a:prstGeom>
        </p:spPr>
        <p:txBody>
          <a:bodyPr/>
          <a:lstStyle/>
          <a:p>
            <a:endParaRPr/>
          </a:p>
        </p:txBody>
      </p:sp>
      <p:pic>
        <p:nvPicPr>
          <p:cNvPr id="224"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5"/>
          <p:cNvSpPr txBox="1">
            <a:spLocks noGrp="1"/>
          </p:cNvSpPr>
          <p:nvPr>
            <p:ph type="title"/>
          </p:nvPr>
        </p:nvSpPr>
        <p:spPr>
          <a:prstGeom prst="rect">
            <a:avLst/>
          </a:prstGeom>
        </p:spPr>
        <p:txBody>
          <a:bodyPr/>
          <a:lstStyle/>
          <a:p>
            <a:endParaRPr/>
          </a:p>
        </p:txBody>
      </p:sp>
      <p:pic>
        <p:nvPicPr>
          <p:cNvPr id="22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5"/>
          <p:cNvSpPr txBox="1">
            <a:spLocks noGrp="1"/>
          </p:cNvSpPr>
          <p:nvPr>
            <p:ph type="title"/>
          </p:nvPr>
        </p:nvSpPr>
        <p:spPr>
          <a:prstGeom prst="rect">
            <a:avLst/>
          </a:prstGeom>
        </p:spPr>
        <p:txBody>
          <a:bodyPr/>
          <a:lstStyle/>
          <a:p>
            <a:endParaRPr/>
          </a:p>
        </p:txBody>
      </p:sp>
      <p:pic>
        <p:nvPicPr>
          <p:cNvPr id="230"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5"/>
          <p:cNvSpPr txBox="1">
            <a:spLocks noGrp="1"/>
          </p:cNvSpPr>
          <p:nvPr>
            <p:ph type="title"/>
          </p:nvPr>
        </p:nvSpPr>
        <p:spPr>
          <a:prstGeom prst="rect">
            <a:avLst/>
          </a:prstGeom>
        </p:spPr>
        <p:txBody>
          <a:bodyPr/>
          <a:lstStyle/>
          <a:p>
            <a:endParaRPr/>
          </a:p>
        </p:txBody>
      </p:sp>
      <p:pic>
        <p:nvPicPr>
          <p:cNvPr id="233"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5"/>
          <p:cNvSpPr txBox="1">
            <a:spLocks noGrp="1"/>
          </p:cNvSpPr>
          <p:nvPr>
            <p:ph type="title"/>
          </p:nvPr>
        </p:nvSpPr>
        <p:spPr>
          <a:prstGeom prst="rect">
            <a:avLst/>
          </a:prstGeom>
        </p:spPr>
        <p:txBody>
          <a:bodyPr/>
          <a:lstStyle/>
          <a:p>
            <a:endParaRPr/>
          </a:p>
        </p:txBody>
      </p:sp>
      <p:pic>
        <p:nvPicPr>
          <p:cNvPr id="236"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5"/>
          <p:cNvSpPr txBox="1">
            <a:spLocks noGrp="1"/>
          </p:cNvSpPr>
          <p:nvPr>
            <p:ph type="title"/>
          </p:nvPr>
        </p:nvSpPr>
        <p:spPr>
          <a:prstGeom prst="rect">
            <a:avLst/>
          </a:prstGeom>
        </p:spPr>
        <p:txBody>
          <a:bodyPr/>
          <a:lstStyle/>
          <a:p>
            <a:endParaRPr/>
          </a:p>
        </p:txBody>
      </p:sp>
      <p:pic>
        <p:nvPicPr>
          <p:cNvPr id="239"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5"/>
          <p:cNvSpPr txBox="1">
            <a:spLocks noGrp="1"/>
          </p:cNvSpPr>
          <p:nvPr>
            <p:ph type="title"/>
          </p:nvPr>
        </p:nvSpPr>
        <p:spPr>
          <a:prstGeom prst="rect">
            <a:avLst/>
          </a:prstGeom>
        </p:spPr>
        <p:txBody>
          <a:bodyPr/>
          <a:lstStyle/>
          <a:p>
            <a:endParaRPr/>
          </a:p>
        </p:txBody>
      </p:sp>
      <p:pic>
        <p:nvPicPr>
          <p:cNvPr id="242"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5"/>
          <p:cNvSpPr txBox="1">
            <a:spLocks noGrp="1"/>
          </p:cNvSpPr>
          <p:nvPr>
            <p:ph type="title"/>
          </p:nvPr>
        </p:nvSpPr>
        <p:spPr>
          <a:prstGeom prst="rect">
            <a:avLst/>
          </a:prstGeom>
        </p:spPr>
        <p:txBody>
          <a:bodyPr/>
          <a:lstStyle/>
          <a:p>
            <a:endParaRPr/>
          </a:p>
        </p:txBody>
      </p:sp>
      <p:pic>
        <p:nvPicPr>
          <p:cNvPr id="245"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5"/>
          <p:cNvSpPr txBox="1">
            <a:spLocks noGrp="1"/>
          </p:cNvSpPr>
          <p:nvPr>
            <p:ph type="title"/>
          </p:nvPr>
        </p:nvSpPr>
        <p:spPr>
          <a:prstGeom prst="rect">
            <a:avLst/>
          </a:prstGeom>
        </p:spPr>
        <p:txBody>
          <a:bodyPr/>
          <a:lstStyle/>
          <a:p>
            <a:endParaRPr/>
          </a:p>
        </p:txBody>
      </p:sp>
      <p:pic>
        <p:nvPicPr>
          <p:cNvPr id="248"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68312" y="209897"/>
            <a:ext cx="5327651" cy="4965602"/>
          </a:xfrm>
          <a:prstGeom prst="rect">
            <a:avLst/>
          </a:prstGeom>
        </p:spPr>
        <p:txBody>
          <a:bodyPr/>
          <a:lstStyle/>
          <a:p>
            <a:pPr algn="l">
              <a:defRPr sz="3900" b="1">
                <a:solidFill>
                  <a:srgbClr val="C00000"/>
                </a:solidFill>
              </a:defRPr>
            </a:pPr>
            <a:r>
              <a:rPr dirty="0"/>
              <a:t>Chapter 6: Digital Certificates</a:t>
            </a:r>
            <a:br>
              <a:rPr dirty="0"/>
            </a:br>
            <a:r>
              <a:rPr sz="1800" b="0" dirty="0"/>
              <a:t>Introduction</a:t>
            </a:r>
            <a:br>
              <a:rPr sz="1800" b="0" dirty="0"/>
            </a:br>
            <a:r>
              <a:rPr sz="1800" b="0" dirty="0"/>
              <a:t>Authentication Methods</a:t>
            </a:r>
            <a:br>
              <a:rPr sz="1800" b="0" dirty="0"/>
            </a:br>
            <a:r>
              <a:rPr sz="1800" b="0" dirty="0"/>
              <a:t>PKI </a:t>
            </a:r>
            <a:br>
              <a:rPr sz="1800" b="0" dirty="0"/>
            </a:br>
            <a:r>
              <a:rPr sz="1800" b="0" dirty="0"/>
              <a:t>Digital Certificate Passing</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08580061-A8D2-CE49-AC56-9579E89F1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prstGeom prst="rect">
            <a:avLst/>
          </a:prstGeom>
        </p:spPr>
        <p:txBody>
          <a:bodyPr/>
          <a:lstStyle/>
          <a:p>
            <a:endParaRPr/>
          </a:p>
        </p:txBody>
      </p:sp>
      <p:sp>
        <p:nvSpPr>
          <p:cNvPr id="254" name="Content Placeholder 2"/>
          <p:cNvSpPr txBox="1">
            <a:spLocks noGrp="1"/>
          </p:cNvSpPr>
          <p:nvPr>
            <p:ph type="body" idx="1"/>
          </p:nvPr>
        </p:nvSpPr>
        <p:spPr>
          <a:prstGeom prst="rect">
            <a:avLst/>
          </a:prstGeom>
        </p:spPr>
        <p:txBody>
          <a:bodyPr/>
          <a:lstStyle/>
          <a:p>
            <a:endParaRPr/>
          </a:p>
        </p:txBody>
      </p:sp>
      <p:pic>
        <p:nvPicPr>
          <p:cNvPr id="255" name="Picture 4" descr="Picture 4"/>
          <p:cNvPicPr>
            <a:picLocks noChangeAspect="1"/>
          </p:cNvPicPr>
          <p:nvPr/>
        </p:nvPicPr>
        <p:blipFill>
          <a:blip r:embed="rId2"/>
          <a:stretch>
            <a:fillRect/>
          </a:stretch>
        </p:blipFill>
        <p:spPr>
          <a:xfrm>
            <a:off x="0" y="1"/>
            <a:ext cx="9144000" cy="5759585"/>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prstGeom prst="rect">
            <a:avLst/>
          </a:prstGeom>
        </p:spPr>
        <p:txBody>
          <a:bodyPr/>
          <a:lstStyle/>
          <a:p>
            <a:endParaRPr/>
          </a:p>
        </p:txBody>
      </p:sp>
      <p:sp>
        <p:nvSpPr>
          <p:cNvPr id="258" name="Content Placeholder 2"/>
          <p:cNvSpPr txBox="1">
            <a:spLocks noGrp="1"/>
          </p:cNvSpPr>
          <p:nvPr>
            <p:ph type="body" idx="1"/>
          </p:nvPr>
        </p:nvSpPr>
        <p:spPr>
          <a:prstGeom prst="rect">
            <a:avLst/>
          </a:prstGeom>
        </p:spPr>
        <p:txBody>
          <a:bodyPr/>
          <a:lstStyle/>
          <a:p>
            <a:endParaRPr/>
          </a:p>
        </p:txBody>
      </p:sp>
      <p:pic>
        <p:nvPicPr>
          <p:cNvPr id="259"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prstGeom prst="rect">
            <a:avLst/>
          </a:prstGeom>
        </p:spPr>
        <p:txBody>
          <a:bodyPr/>
          <a:lstStyle/>
          <a:p>
            <a:endParaRPr/>
          </a:p>
        </p:txBody>
      </p:sp>
      <p:sp>
        <p:nvSpPr>
          <p:cNvPr id="262" name="Content Placeholder 2"/>
          <p:cNvSpPr txBox="1">
            <a:spLocks noGrp="1"/>
          </p:cNvSpPr>
          <p:nvPr>
            <p:ph type="body" idx="1"/>
          </p:nvPr>
        </p:nvSpPr>
        <p:spPr>
          <a:prstGeom prst="rect">
            <a:avLst/>
          </a:prstGeom>
        </p:spPr>
        <p:txBody>
          <a:bodyPr/>
          <a:lstStyle/>
          <a:p>
            <a:endParaRPr/>
          </a:p>
        </p:txBody>
      </p:sp>
      <p:pic>
        <p:nvPicPr>
          <p:cNvPr id="263" name="Picture 4" descr="Picture 4"/>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prstGeom prst="rect">
            <a:avLst/>
          </a:prstGeom>
        </p:spPr>
        <p:txBody>
          <a:bodyPr/>
          <a:lstStyle/>
          <a:p>
            <a:endParaRPr/>
          </a:p>
        </p:txBody>
      </p:sp>
      <p:sp>
        <p:nvSpPr>
          <p:cNvPr id="266" name="Content Placeholder 2"/>
          <p:cNvSpPr txBox="1">
            <a:spLocks noGrp="1"/>
          </p:cNvSpPr>
          <p:nvPr>
            <p:ph type="body" idx="1"/>
          </p:nvPr>
        </p:nvSpPr>
        <p:spPr>
          <a:prstGeom prst="rect">
            <a:avLst/>
          </a:prstGeom>
        </p:spPr>
        <p:txBody>
          <a:bodyPr/>
          <a:lstStyle/>
          <a:p>
            <a:endParaRPr/>
          </a:p>
        </p:txBody>
      </p:sp>
      <p:pic>
        <p:nvPicPr>
          <p:cNvPr id="267" name="Picture 4" descr="Picture 4"/>
          <p:cNvPicPr>
            <a:picLocks noChangeAspect="1"/>
          </p:cNvPicPr>
          <p:nvPr/>
        </p:nvPicPr>
        <p:blipFill>
          <a:blip r:embed="rId2"/>
          <a:stretch>
            <a:fillRect/>
          </a:stretch>
        </p:blipFill>
        <p:spPr>
          <a:xfrm>
            <a:off x="35496" y="0"/>
            <a:ext cx="9108504" cy="573024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prstGeom prst="rect">
            <a:avLst/>
          </a:prstGeom>
        </p:spPr>
        <p:txBody>
          <a:bodyPr/>
          <a:lstStyle/>
          <a:p>
            <a:endParaRPr/>
          </a:p>
        </p:txBody>
      </p:sp>
      <p:sp>
        <p:nvSpPr>
          <p:cNvPr id="270" name="Content Placeholder 2"/>
          <p:cNvSpPr txBox="1">
            <a:spLocks noGrp="1"/>
          </p:cNvSpPr>
          <p:nvPr>
            <p:ph type="body" idx="1"/>
          </p:nvPr>
        </p:nvSpPr>
        <p:spPr>
          <a:prstGeom prst="rect">
            <a:avLst/>
          </a:prstGeom>
        </p:spPr>
        <p:txBody>
          <a:bodyPr/>
          <a:lstStyle/>
          <a:p>
            <a:endParaRPr/>
          </a:p>
        </p:txBody>
      </p:sp>
      <p:pic>
        <p:nvPicPr>
          <p:cNvPr id="271" name="Picture 4" descr="Picture 4"/>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prstGeom prst="rect">
            <a:avLst/>
          </a:prstGeom>
        </p:spPr>
        <p:txBody>
          <a:bodyPr/>
          <a:lstStyle/>
          <a:p>
            <a:endParaRPr/>
          </a:p>
        </p:txBody>
      </p:sp>
      <p:sp>
        <p:nvSpPr>
          <p:cNvPr id="274" name="Content Placeholder 2"/>
          <p:cNvSpPr txBox="1">
            <a:spLocks noGrp="1"/>
          </p:cNvSpPr>
          <p:nvPr>
            <p:ph type="body" idx="1"/>
          </p:nvPr>
        </p:nvSpPr>
        <p:spPr>
          <a:prstGeom prst="rect">
            <a:avLst/>
          </a:prstGeom>
        </p:spPr>
        <p:txBody>
          <a:bodyPr/>
          <a:lstStyle/>
          <a:p>
            <a:endParaRPr/>
          </a:p>
        </p:txBody>
      </p:sp>
      <p:pic>
        <p:nvPicPr>
          <p:cNvPr id="275" name="Picture 3" descr="Picture 3"/>
          <p:cNvPicPr>
            <a:picLocks noChangeAspect="1"/>
          </p:cNvPicPr>
          <p:nvPr/>
        </p:nvPicPr>
        <p:blipFill>
          <a:blip r:embed="rId2"/>
          <a:stretch>
            <a:fillRect/>
          </a:stretch>
        </p:blipFill>
        <p:spPr>
          <a:xfrm>
            <a:off x="0" y="0"/>
            <a:ext cx="9144000" cy="573904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prstGeom prst="rect">
            <a:avLst/>
          </a:prstGeom>
        </p:spPr>
        <p:txBody>
          <a:bodyPr/>
          <a:lstStyle/>
          <a:p>
            <a:endParaRPr/>
          </a:p>
        </p:txBody>
      </p:sp>
      <p:sp>
        <p:nvSpPr>
          <p:cNvPr id="278" name="Content Placeholder 2"/>
          <p:cNvSpPr txBox="1">
            <a:spLocks noGrp="1"/>
          </p:cNvSpPr>
          <p:nvPr>
            <p:ph type="body" idx="1"/>
          </p:nvPr>
        </p:nvSpPr>
        <p:spPr>
          <a:prstGeom prst="rect">
            <a:avLst/>
          </a:prstGeom>
        </p:spPr>
        <p:txBody>
          <a:bodyPr/>
          <a:lstStyle/>
          <a:p>
            <a:endParaRPr/>
          </a:p>
        </p:txBody>
      </p:sp>
      <p:pic>
        <p:nvPicPr>
          <p:cNvPr id="279" name="Picture 3" descr="Picture 3"/>
          <p:cNvPicPr>
            <a:picLocks noChangeAspect="1"/>
          </p:cNvPicPr>
          <p:nvPr/>
        </p:nvPicPr>
        <p:blipFill>
          <a:blip r:embed="rId2"/>
          <a:stretch>
            <a:fillRect/>
          </a:stretch>
        </p:blipFill>
        <p:spPr>
          <a:xfrm>
            <a:off x="35496" y="0"/>
            <a:ext cx="9108504" cy="5732627"/>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1"/>
          <p:cNvSpPr txBox="1">
            <a:spLocks noGrp="1"/>
          </p:cNvSpPr>
          <p:nvPr>
            <p:ph type="title"/>
          </p:nvPr>
        </p:nvSpPr>
        <p:spPr>
          <a:prstGeom prst="rect">
            <a:avLst/>
          </a:prstGeom>
        </p:spPr>
        <p:txBody>
          <a:bodyPr/>
          <a:lstStyle/>
          <a:p>
            <a:endParaRPr/>
          </a:p>
        </p:txBody>
      </p:sp>
      <p:sp>
        <p:nvSpPr>
          <p:cNvPr id="282" name="Content Placeholder 2"/>
          <p:cNvSpPr txBox="1">
            <a:spLocks noGrp="1"/>
          </p:cNvSpPr>
          <p:nvPr>
            <p:ph type="body" idx="1"/>
          </p:nvPr>
        </p:nvSpPr>
        <p:spPr>
          <a:prstGeom prst="rect">
            <a:avLst/>
          </a:prstGeom>
        </p:spPr>
        <p:txBody>
          <a:bodyPr/>
          <a:lstStyle/>
          <a:p>
            <a:endParaRPr/>
          </a:p>
        </p:txBody>
      </p:sp>
      <p:pic>
        <p:nvPicPr>
          <p:cNvPr id="283" name="Picture 3" descr="Picture 3"/>
          <p:cNvPicPr>
            <a:picLocks noChangeAspect="1"/>
          </p:cNvPicPr>
          <p:nvPr/>
        </p:nvPicPr>
        <p:blipFill>
          <a:blip r:embed="rId2"/>
          <a:stretch>
            <a:fillRect/>
          </a:stretch>
        </p:blipFill>
        <p:spPr>
          <a:xfrm>
            <a:off x="0" y="0"/>
            <a:ext cx="9144000" cy="57232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prstGeom prst="rect">
            <a:avLst/>
          </a:prstGeom>
        </p:spPr>
        <p:txBody>
          <a:bodyPr/>
          <a:lstStyle/>
          <a:p>
            <a:endParaRPr/>
          </a:p>
        </p:txBody>
      </p:sp>
      <p:sp>
        <p:nvSpPr>
          <p:cNvPr id="286" name="Content Placeholder 2"/>
          <p:cNvSpPr txBox="1">
            <a:spLocks noGrp="1"/>
          </p:cNvSpPr>
          <p:nvPr>
            <p:ph type="body" idx="1"/>
          </p:nvPr>
        </p:nvSpPr>
        <p:spPr>
          <a:prstGeom prst="rect">
            <a:avLst/>
          </a:prstGeom>
        </p:spPr>
        <p:txBody>
          <a:bodyPr/>
          <a:lstStyle/>
          <a:p>
            <a:endParaRPr/>
          </a:p>
        </p:txBody>
      </p:sp>
      <p:pic>
        <p:nvPicPr>
          <p:cNvPr id="287" name="Picture 3" descr="Picture 3"/>
          <p:cNvPicPr>
            <a:picLocks noChangeAspect="1"/>
          </p:cNvPicPr>
          <p:nvPr/>
        </p:nvPicPr>
        <p:blipFill>
          <a:blip r:embed="rId2"/>
          <a:stretch>
            <a:fillRect/>
          </a:stretch>
        </p:blipFill>
        <p:spPr>
          <a:xfrm>
            <a:off x="0" y="1"/>
            <a:ext cx="9144000" cy="5715001"/>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prstGeom prst="rect">
            <a:avLst/>
          </a:prstGeom>
        </p:spPr>
        <p:txBody>
          <a:bodyPr/>
          <a:lstStyle/>
          <a:p>
            <a:endParaRPr/>
          </a:p>
        </p:txBody>
      </p:sp>
      <p:sp>
        <p:nvSpPr>
          <p:cNvPr id="290" name="Content Placeholder 2"/>
          <p:cNvSpPr txBox="1">
            <a:spLocks noGrp="1"/>
          </p:cNvSpPr>
          <p:nvPr>
            <p:ph type="body" idx="1"/>
          </p:nvPr>
        </p:nvSpPr>
        <p:spPr>
          <a:prstGeom prst="rect">
            <a:avLst/>
          </a:prstGeom>
        </p:spPr>
        <p:txBody>
          <a:bodyPr/>
          <a:lstStyle/>
          <a:p>
            <a:endParaRPr/>
          </a:p>
        </p:txBody>
      </p:sp>
      <p:pic>
        <p:nvPicPr>
          <p:cNvPr id="291" name="Picture 3" descr="Picture 3"/>
          <p:cNvPicPr>
            <a:picLocks noChangeAspect="1"/>
          </p:cNvPicPr>
          <p:nvPr/>
        </p:nvPicPr>
        <p:blipFill>
          <a:blip r:embed="rId2"/>
          <a:stretch>
            <a:fillRect/>
          </a:stretch>
        </p:blipFill>
        <p:spPr>
          <a:xfrm>
            <a:off x="0" y="0"/>
            <a:ext cx="9144000" cy="572536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prstGeom prst="rect">
            <a:avLst/>
          </a:prstGeom>
        </p:spPr>
        <p:txBody>
          <a:bodyPr/>
          <a:lstStyle/>
          <a:p>
            <a:endParaRPr/>
          </a:p>
        </p:txBody>
      </p:sp>
      <p:sp>
        <p:nvSpPr>
          <p:cNvPr id="294" name="Content Placeholder 2"/>
          <p:cNvSpPr txBox="1">
            <a:spLocks noGrp="1"/>
          </p:cNvSpPr>
          <p:nvPr>
            <p:ph type="body" idx="1"/>
          </p:nvPr>
        </p:nvSpPr>
        <p:spPr>
          <a:prstGeom prst="rect">
            <a:avLst/>
          </a:prstGeom>
        </p:spPr>
        <p:txBody>
          <a:bodyPr/>
          <a:lstStyle/>
          <a:p>
            <a:endParaRPr/>
          </a:p>
        </p:txBody>
      </p:sp>
      <p:pic>
        <p:nvPicPr>
          <p:cNvPr id="295"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5"/>
          <p:cNvSpPr txBox="1">
            <a:spLocks noGrp="1"/>
          </p:cNvSpPr>
          <p:nvPr>
            <p:ph type="title"/>
          </p:nvPr>
        </p:nvSpPr>
        <p:spPr>
          <a:prstGeom prst="rect">
            <a:avLst/>
          </a:prstGeom>
        </p:spPr>
        <p:txBody>
          <a:bodyPr/>
          <a:lstStyle/>
          <a:p>
            <a:endParaRPr/>
          </a:p>
        </p:txBody>
      </p:sp>
      <p:pic>
        <p:nvPicPr>
          <p:cNvPr id="298"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5"/>
          <p:cNvSpPr txBox="1">
            <a:spLocks noGrp="1"/>
          </p:cNvSpPr>
          <p:nvPr>
            <p:ph type="title"/>
          </p:nvPr>
        </p:nvSpPr>
        <p:spPr>
          <a:prstGeom prst="rect">
            <a:avLst/>
          </a:prstGeom>
        </p:spPr>
        <p:txBody>
          <a:bodyPr/>
          <a:lstStyle/>
          <a:p>
            <a:endParaRPr/>
          </a:p>
        </p:txBody>
      </p:sp>
      <p:pic>
        <p:nvPicPr>
          <p:cNvPr id="301"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5"/>
          <p:cNvSpPr txBox="1">
            <a:spLocks noGrp="1"/>
          </p:cNvSpPr>
          <p:nvPr>
            <p:ph type="title"/>
          </p:nvPr>
        </p:nvSpPr>
        <p:spPr>
          <a:prstGeom prst="rect">
            <a:avLst/>
          </a:prstGeom>
        </p:spPr>
        <p:txBody>
          <a:bodyPr/>
          <a:lstStyle/>
          <a:p>
            <a:endParaRPr/>
          </a:p>
        </p:txBody>
      </p:sp>
      <p:pic>
        <p:nvPicPr>
          <p:cNvPr id="304"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5"/>
          <p:cNvSpPr txBox="1">
            <a:spLocks noGrp="1"/>
          </p:cNvSpPr>
          <p:nvPr>
            <p:ph type="title"/>
          </p:nvPr>
        </p:nvSpPr>
        <p:spPr>
          <a:prstGeom prst="rect">
            <a:avLst/>
          </a:prstGeom>
        </p:spPr>
        <p:txBody>
          <a:bodyPr/>
          <a:lstStyle/>
          <a:p>
            <a:endParaRPr/>
          </a:p>
        </p:txBody>
      </p:sp>
      <p:pic>
        <p:nvPicPr>
          <p:cNvPr id="307"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tangle 5"/>
          <p:cNvSpPr txBox="1">
            <a:spLocks noGrp="1"/>
          </p:cNvSpPr>
          <p:nvPr>
            <p:ph type="title"/>
          </p:nvPr>
        </p:nvSpPr>
        <p:spPr>
          <a:prstGeom prst="rect">
            <a:avLst/>
          </a:prstGeom>
        </p:spPr>
        <p:txBody>
          <a:bodyPr/>
          <a:lstStyle/>
          <a:p>
            <a:endParaRPr/>
          </a:p>
        </p:txBody>
      </p:sp>
      <p:pic>
        <p:nvPicPr>
          <p:cNvPr id="310" name="Object 4" descr="Object 4"/>
          <p:cNvPicPr>
            <a:picLocks noChangeAspect="1"/>
          </p:cNvPicPr>
          <p:nvPr/>
        </p:nvPicPr>
        <p:blipFill>
          <a:blip r:embed="rId2"/>
          <a:stretch>
            <a:fillRect/>
          </a:stretch>
        </p:blipFill>
        <p:spPr>
          <a:xfrm>
            <a:off x="35496" y="1"/>
            <a:ext cx="9108504" cy="5750720"/>
          </a:xfrm>
          <a:prstGeom prst="rect">
            <a:avLst/>
          </a:prstGeom>
          <a:ln w="12700">
            <a:miter lim="400000"/>
          </a:ln>
        </p:spPr>
      </p:pic>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68312" y="209897"/>
            <a:ext cx="5327651" cy="4965602"/>
          </a:xfrm>
          <a:prstGeom prst="rect">
            <a:avLst/>
          </a:prstGeom>
        </p:spPr>
        <p:txBody>
          <a:bodyPr/>
          <a:lstStyle/>
          <a:p>
            <a:pPr algn="l">
              <a:defRPr sz="3900" b="1">
                <a:solidFill>
                  <a:srgbClr val="C00000"/>
                </a:solidFill>
              </a:defRPr>
            </a:pPr>
            <a:r>
              <a:rPr dirty="0"/>
              <a:t>Chapter 6: Digital Certificates</a:t>
            </a:r>
            <a:br>
              <a:rPr dirty="0"/>
            </a:br>
            <a:r>
              <a:rPr sz="1800" b="0" dirty="0"/>
              <a:t>Introduction</a:t>
            </a:r>
            <a:br>
              <a:rPr sz="1800" b="0" dirty="0"/>
            </a:br>
            <a:r>
              <a:rPr sz="1800" b="0" dirty="0"/>
              <a:t>Authentication Methods</a:t>
            </a:r>
            <a:br>
              <a:rPr sz="1800" b="0" dirty="0"/>
            </a:br>
            <a:r>
              <a:rPr sz="1800" b="0" dirty="0"/>
              <a:t>PKI </a:t>
            </a:r>
            <a:br>
              <a:rPr sz="1800" b="0" dirty="0"/>
            </a:br>
            <a:r>
              <a:rPr sz="1800" b="0" dirty="0"/>
              <a:t>Digital Certificate Passing</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82A28C18-F057-4741-89C7-06FC9DF3D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extLst>
      <p:ext uri="{BB962C8B-B14F-4D97-AF65-F5344CB8AC3E}">
        <p14:creationId xmlns:p14="http://schemas.microsoft.com/office/powerpoint/2010/main" val="41506323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r>
              <a:rPr lang="en-US" dirty="0"/>
              <a:t>RSA</a:t>
            </a:r>
            <a:br>
              <a:rPr dirty="0"/>
            </a:br>
            <a:br>
              <a:rPr dirty="0"/>
            </a:br>
            <a:br>
              <a:rPr sz="1700" b="0" dirty="0"/>
            </a:br>
            <a:br>
              <a:rPr sz="1700" b="0" dirty="0"/>
            </a:br>
            <a:r>
              <a:rPr sz="2500" dirty="0">
                <a:solidFill>
                  <a:srgbClr val="000000"/>
                </a:solidFill>
              </a:rPr>
              <a:t>Prof Bill Buchanan OBE</a:t>
            </a:r>
            <a:br>
              <a:rPr sz="2500" dirty="0">
                <a:solidFill>
                  <a:srgbClr val="000000"/>
                </a:solidFill>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rsa</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ecc</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elgamal</a:t>
            </a:r>
            <a:br>
              <a:rPr sz="1700" b="0" dirty="0"/>
            </a:br>
            <a:endParaRPr sz="1700" b="0" dirty="0"/>
          </a:p>
        </p:txBody>
      </p:sp>
      <p:pic>
        <p:nvPicPr>
          <p:cNvPr id="3" name="Picture 2" descr="Text&#10;&#10;Description automatically generated">
            <a:extLst>
              <a:ext uri="{FF2B5EF4-FFF2-40B4-BE49-F238E27FC236}">
                <a16:creationId xmlns:a16="http://schemas.microsoft.com/office/drawing/2014/main" id="{EAAB8371-C898-2018-AEFA-88593B316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556" y="1009057"/>
            <a:ext cx="4603227" cy="3860301"/>
          </a:xfrm>
          <a:prstGeom prst="rect">
            <a:avLst/>
          </a:prstGeom>
        </p:spPr>
      </p:pic>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dirty="0"/>
              <a:t>Overview</a:t>
            </a:r>
          </a:p>
        </p:txBody>
      </p:sp>
      <p:pic>
        <p:nvPicPr>
          <p:cNvPr id="2050" name="Picture 2">
            <a:extLst>
              <a:ext uri="{FF2B5EF4-FFF2-40B4-BE49-F238E27FC236}">
                <a16:creationId xmlns:a16="http://schemas.microsoft.com/office/drawing/2014/main" id="{C7BE8F1C-269C-BC6B-917F-E0BE90F73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5732"/>
            <a:ext cx="9144000" cy="376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985530"/>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Trent</a:t>
            </a:r>
            <a:endParaRPr dirty="0"/>
          </a:p>
        </p:txBody>
      </p:sp>
      <p:pic>
        <p:nvPicPr>
          <p:cNvPr id="4" name="Picture 2">
            <a:extLst>
              <a:ext uri="{FF2B5EF4-FFF2-40B4-BE49-F238E27FC236}">
                <a16:creationId xmlns:a16="http://schemas.microsoft.com/office/drawing/2014/main" id="{6BEADD2F-0F8B-2475-52FA-24E8D116D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965" y="897962"/>
            <a:ext cx="6477560" cy="475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0208"/>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9F21F505-BAB5-1948-A412-2664816AF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28" y="809307"/>
            <a:ext cx="8709661" cy="4041827"/>
          </a:xfrm>
          <a:prstGeom prst="rect">
            <a:avLst/>
          </a:prstGeom>
          <a:noFill/>
          <a:extLst>
            <a:ext uri="{909E8E84-426E-40DD-AFC4-6F175D3DCCD1}">
              <a14:hiddenFill xmlns:a14="http://schemas.microsoft.com/office/drawing/2010/main">
                <a:solidFill>
                  <a:srgbClr val="FFFFFF"/>
                </a:solidFill>
              </a14:hiddenFill>
            </a:ext>
          </a:extLst>
        </p:spPr>
      </p:pic>
      <p:sp>
        <p:nvSpPr>
          <p:cNvPr id="6" name="Overview">
            <a:extLst>
              <a:ext uri="{FF2B5EF4-FFF2-40B4-BE49-F238E27FC236}">
                <a16:creationId xmlns:a16="http://schemas.microsoft.com/office/drawing/2014/main" id="{E17E6FB0-074D-A740-BB63-6B648883A0DF}"/>
              </a:ext>
            </a:extLst>
          </p:cNvPr>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ECDSA</a:t>
            </a:r>
            <a:endParaRPr dirty="0"/>
          </a:p>
        </p:txBody>
      </p:sp>
      <p:pic>
        <p:nvPicPr>
          <p:cNvPr id="7" name="Picture 6" descr="Text&#10;&#10;Description automatically generated with medium confidence">
            <a:hlinkClick r:id="rId3"/>
            <a:extLst>
              <a:ext uri="{FF2B5EF4-FFF2-40B4-BE49-F238E27FC236}">
                <a16:creationId xmlns:a16="http://schemas.microsoft.com/office/drawing/2014/main" id="{DA129AD6-8C63-C140-84C4-9313367FA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352" y="4007594"/>
            <a:ext cx="5428648" cy="1687080"/>
          </a:xfrm>
          <a:prstGeom prst="rect">
            <a:avLst/>
          </a:prstGeom>
        </p:spPr>
      </p:pic>
    </p:spTree>
    <p:extLst>
      <p:ext uri="{BB962C8B-B14F-4D97-AF65-F5344CB8AC3E}">
        <p14:creationId xmlns:p14="http://schemas.microsoft.com/office/powerpoint/2010/main" val="705035731"/>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RSA Signatures</a:t>
            </a:r>
            <a:endParaRPr dirty="0"/>
          </a:p>
        </p:txBody>
      </p:sp>
      <p:pic>
        <p:nvPicPr>
          <p:cNvPr id="1026" name="Picture 2">
            <a:extLst>
              <a:ext uri="{FF2B5EF4-FFF2-40B4-BE49-F238E27FC236}">
                <a16:creationId xmlns:a16="http://schemas.microsoft.com/office/drawing/2014/main" id="{9E0477BB-3E40-6127-C17E-BA62170BA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61" y="1024374"/>
            <a:ext cx="7626677" cy="437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923333"/>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err="1"/>
              <a:t>Schnorr</a:t>
            </a:r>
            <a:r>
              <a:rPr lang="en-US" dirty="0"/>
              <a:t> Signatures – used with </a:t>
            </a:r>
            <a:r>
              <a:rPr lang="en-US" dirty="0" err="1"/>
              <a:t>EdDSA</a:t>
            </a:r>
            <a:endParaRPr dirty="0"/>
          </a:p>
        </p:txBody>
      </p:sp>
      <p:pic>
        <p:nvPicPr>
          <p:cNvPr id="6146" name="Picture 2">
            <a:extLst>
              <a:ext uri="{FF2B5EF4-FFF2-40B4-BE49-F238E27FC236}">
                <a16:creationId xmlns:a16="http://schemas.microsoft.com/office/drawing/2014/main" id="{554972B4-80AE-72A5-4CB3-0EB6AEFD4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528" y="911202"/>
            <a:ext cx="8135471" cy="444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3777"/>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468312" y="324246"/>
            <a:ext cx="5327651" cy="4825902"/>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3" name="Picture 2" descr="A cup on a map&#10;&#10;Description automatically generated with low confidence">
            <a:extLst>
              <a:ext uri="{FF2B5EF4-FFF2-40B4-BE49-F238E27FC236}">
                <a16:creationId xmlns:a16="http://schemas.microsoft.com/office/drawing/2014/main" id="{B48C0013-5C81-FF4D-B263-5B8A15045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lang="en-US" dirty="0"/>
            </a:br>
            <a:r>
              <a:rPr lang="en-US" dirty="0"/>
              <a:t>Elliptic Curve</a:t>
            </a:r>
            <a:br>
              <a:rPr dirty="0"/>
            </a:br>
            <a:br>
              <a:rPr dirty="0"/>
            </a:br>
            <a:br>
              <a:rPr sz="2000" b="0"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221C82F0-07B1-8B70-B46E-57832479F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Bruce"/>
          <p:cNvSpPr txBox="1">
            <a:spLocks noGrp="1"/>
          </p:cNvSpPr>
          <p:nvPr>
            <p:ph type="title"/>
          </p:nvPr>
        </p:nvSpPr>
        <p:spPr>
          <a:xfrm>
            <a:off x="0" y="285750"/>
            <a:ext cx="7886700" cy="649701"/>
          </a:xfrm>
          <a:prstGeom prst="rect">
            <a:avLst/>
          </a:prstGeom>
        </p:spPr>
        <p:txBody>
          <a:bodyPr/>
          <a:lstStyle/>
          <a:p>
            <a:r>
              <a:t>Bruce</a:t>
            </a:r>
          </a:p>
        </p:txBody>
      </p:sp>
      <p:pic>
        <p:nvPicPr>
          <p:cNvPr id="42" name="Image" descr="Image"/>
          <p:cNvPicPr>
            <a:picLocks noChangeAspect="1"/>
          </p:cNvPicPr>
          <p:nvPr/>
        </p:nvPicPr>
        <p:blipFill>
          <a:blip r:embed="rId2"/>
          <a:stretch>
            <a:fillRect/>
          </a:stretch>
        </p:blipFill>
        <p:spPr>
          <a:xfrm>
            <a:off x="58340" y="948928"/>
            <a:ext cx="1640499" cy="2476521"/>
          </a:xfrm>
          <a:prstGeom prst="rect">
            <a:avLst/>
          </a:prstGeom>
          <a:ln w="12700">
            <a:miter lim="400000"/>
          </a:ln>
        </p:spPr>
      </p:pic>
      <p:grpSp>
        <p:nvGrpSpPr>
          <p:cNvPr id="45" name="Image"/>
          <p:cNvGrpSpPr/>
          <p:nvPr/>
        </p:nvGrpSpPr>
        <p:grpSpPr>
          <a:xfrm>
            <a:off x="1824198" y="422671"/>
            <a:ext cx="4262808" cy="2875261"/>
            <a:chOff x="0" y="0"/>
            <a:chExt cx="4262806" cy="2875259"/>
          </a:xfrm>
        </p:grpSpPr>
        <p:pic>
          <p:nvPicPr>
            <p:cNvPr id="44" name="Image" descr="Image"/>
            <p:cNvPicPr>
              <a:picLocks noChangeAspect="1"/>
            </p:cNvPicPr>
            <p:nvPr/>
          </p:nvPicPr>
          <p:blipFill>
            <a:blip r:embed="rId3"/>
            <a:stretch>
              <a:fillRect/>
            </a:stretch>
          </p:blipFill>
          <p:spPr>
            <a:xfrm>
              <a:off x="50800" y="38099"/>
              <a:ext cx="4161207" cy="2722861"/>
            </a:xfrm>
            <a:prstGeom prst="rect">
              <a:avLst/>
            </a:prstGeom>
            <a:ln>
              <a:noFill/>
            </a:ln>
            <a:effectLst/>
          </p:spPr>
        </p:pic>
        <p:pic>
          <p:nvPicPr>
            <p:cNvPr id="43" name="Image" descr="Image"/>
            <p:cNvPicPr>
              <a:picLocks/>
            </p:cNvPicPr>
            <p:nvPr/>
          </p:nvPicPr>
          <p:blipFill>
            <a:blip r:embed="rId4"/>
            <a:stretch>
              <a:fillRect/>
            </a:stretch>
          </p:blipFill>
          <p:spPr>
            <a:xfrm>
              <a:off x="0" y="-1"/>
              <a:ext cx="4262807" cy="2875261"/>
            </a:xfrm>
            <a:prstGeom prst="rect">
              <a:avLst/>
            </a:prstGeom>
            <a:effectLst/>
          </p:spPr>
        </p:pic>
      </p:grpSp>
      <p:pic>
        <p:nvPicPr>
          <p:cNvPr id="46" name="Image" descr="Image"/>
          <p:cNvPicPr>
            <a:picLocks noChangeAspect="1"/>
          </p:cNvPicPr>
          <p:nvPr/>
        </p:nvPicPr>
        <p:blipFill>
          <a:blip r:embed="rId5"/>
          <a:stretch>
            <a:fillRect/>
          </a:stretch>
        </p:blipFill>
        <p:spPr>
          <a:xfrm>
            <a:off x="162642" y="4344590"/>
            <a:ext cx="8323976" cy="1023156"/>
          </a:xfrm>
          <a:prstGeom prst="rect">
            <a:avLst/>
          </a:prstGeom>
          <a:ln w="12700">
            <a:miter lim="400000"/>
          </a:ln>
        </p:spPr>
      </p:pic>
      <p:grpSp>
        <p:nvGrpSpPr>
          <p:cNvPr id="49" name="Image"/>
          <p:cNvGrpSpPr/>
          <p:nvPr/>
        </p:nvGrpSpPr>
        <p:grpSpPr>
          <a:xfrm>
            <a:off x="6161566" y="291312"/>
            <a:ext cx="2973311" cy="2172333"/>
            <a:chOff x="0" y="0"/>
            <a:chExt cx="2973310" cy="2172332"/>
          </a:xfrm>
        </p:grpSpPr>
        <p:pic>
          <p:nvPicPr>
            <p:cNvPr id="48" name="Image" descr="Image"/>
            <p:cNvPicPr>
              <a:picLocks noChangeAspect="1"/>
            </p:cNvPicPr>
            <p:nvPr/>
          </p:nvPicPr>
          <p:blipFill>
            <a:blip r:embed="rId6"/>
            <a:stretch>
              <a:fillRect/>
            </a:stretch>
          </p:blipFill>
          <p:spPr>
            <a:xfrm>
              <a:off x="50800" y="38099"/>
              <a:ext cx="2871711" cy="2019934"/>
            </a:xfrm>
            <a:prstGeom prst="rect">
              <a:avLst/>
            </a:prstGeom>
            <a:ln>
              <a:noFill/>
            </a:ln>
            <a:effectLst/>
          </p:spPr>
        </p:pic>
        <p:pic>
          <p:nvPicPr>
            <p:cNvPr id="47" name="Image" descr="Image"/>
            <p:cNvPicPr>
              <a:picLocks/>
            </p:cNvPicPr>
            <p:nvPr/>
          </p:nvPicPr>
          <p:blipFill>
            <a:blip r:embed="rId7"/>
            <a:stretch>
              <a:fillRect/>
            </a:stretch>
          </p:blipFill>
          <p:spPr>
            <a:xfrm>
              <a:off x="0" y="-1"/>
              <a:ext cx="2973311" cy="2172334"/>
            </a:xfrm>
            <a:prstGeom prst="rect">
              <a:avLst/>
            </a:prstGeom>
            <a:effectLst/>
          </p:spPr>
        </p:pic>
      </p:grpSp>
      <p:pic>
        <p:nvPicPr>
          <p:cNvPr id="50" name="Image" descr="Image"/>
          <p:cNvPicPr>
            <a:picLocks noChangeAspect="1"/>
          </p:cNvPicPr>
          <p:nvPr/>
        </p:nvPicPr>
        <p:blipFill>
          <a:blip r:embed="rId8"/>
          <a:stretch>
            <a:fillRect/>
          </a:stretch>
        </p:blipFill>
        <p:spPr>
          <a:xfrm>
            <a:off x="5842364" y="2409825"/>
            <a:ext cx="3611714" cy="1789440"/>
          </a:xfrm>
          <a:prstGeom prst="rect">
            <a:avLst/>
          </a:prstGeom>
          <a:ln w="12700">
            <a:miter lim="400000"/>
          </a:ln>
        </p:spPr>
      </p:pic>
      <p:pic>
        <p:nvPicPr>
          <p:cNvPr id="51" name="1*WPWHNtlGgHDPrMKgAPo-3Q.jpeg" descr="1*WPWHNtlGgHDPrMKgAPo-3Q.jpeg"/>
          <p:cNvPicPr>
            <a:picLocks noChangeAspect="1"/>
          </p:cNvPicPr>
          <p:nvPr/>
        </p:nvPicPr>
        <p:blipFill>
          <a:blip r:embed="rId9"/>
          <a:stretch>
            <a:fillRect/>
          </a:stretch>
        </p:blipFill>
        <p:spPr>
          <a:xfrm>
            <a:off x="152311" y="377247"/>
            <a:ext cx="7265709" cy="3902325"/>
          </a:xfrm>
          <a:prstGeom prst="rect">
            <a:avLst/>
          </a:prstGeom>
          <a:ln w="12700">
            <a:miter lim="400000"/>
          </a:ln>
        </p:spPr>
      </p:pic>
      <p:grpSp>
        <p:nvGrpSpPr>
          <p:cNvPr id="54" name="bob-carol-ted-alice.jpg"/>
          <p:cNvGrpSpPr/>
          <p:nvPr/>
        </p:nvGrpSpPr>
        <p:grpSpPr>
          <a:xfrm>
            <a:off x="5673475" y="789735"/>
            <a:ext cx="3146098" cy="4211730"/>
            <a:chOff x="0" y="0"/>
            <a:chExt cx="3146097" cy="4211729"/>
          </a:xfrm>
        </p:grpSpPr>
        <p:pic>
          <p:nvPicPr>
            <p:cNvPr id="53" name="bob-carol-ted-alice.jpg" descr="bob-carol-ted-alice.jpg"/>
            <p:cNvPicPr>
              <a:picLocks noChangeAspect="1"/>
            </p:cNvPicPr>
            <p:nvPr/>
          </p:nvPicPr>
          <p:blipFill>
            <a:blip r:embed="rId10"/>
            <a:stretch>
              <a:fillRect/>
            </a:stretch>
          </p:blipFill>
          <p:spPr>
            <a:xfrm>
              <a:off x="50800" y="38100"/>
              <a:ext cx="3044498" cy="4059330"/>
            </a:xfrm>
            <a:prstGeom prst="rect">
              <a:avLst/>
            </a:prstGeom>
            <a:ln>
              <a:noFill/>
            </a:ln>
            <a:effectLst/>
          </p:spPr>
        </p:pic>
        <p:pic>
          <p:nvPicPr>
            <p:cNvPr id="52" name="bob-carol-ted-alice.jpg" descr="bob-carol-ted-alice.jpg"/>
            <p:cNvPicPr>
              <a:picLocks/>
            </p:cNvPicPr>
            <p:nvPr/>
          </p:nvPicPr>
          <p:blipFill>
            <a:blip r:embed="rId11"/>
            <a:stretch>
              <a:fillRect/>
            </a:stretch>
          </p:blipFill>
          <p:spPr>
            <a:xfrm>
              <a:off x="0" y="0"/>
              <a:ext cx="3146098" cy="421173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45"/>
                                        </p:tgtEl>
                                        <p:attrNameLst>
                                          <p:attrName>style.visibility</p:attrName>
                                        </p:attrNameLst>
                                      </p:cBhvr>
                                      <p:to>
                                        <p:strVal val="visible"/>
                                      </p:to>
                                    </p:set>
                                    <p:anim calcmode="lin" valueType="num">
                                      <p:cBhvr>
                                        <p:cTn id="7" dur="1000" fill="hold"/>
                                        <p:tgtEl>
                                          <p:spTgt spid="45"/>
                                        </p:tgtEl>
                                        <p:attrNameLst>
                                          <p:attrName>ppt_x</p:attrName>
                                        </p:attrNameLst>
                                      </p:cBhvr>
                                      <p:tavLst>
                                        <p:tav tm="0">
                                          <p:val>
                                            <p:strVal val="0-#ppt_w/2"/>
                                          </p:val>
                                        </p:tav>
                                        <p:tav tm="100000">
                                          <p:val>
                                            <p:strVal val="#ppt_x"/>
                                          </p:val>
                                        </p:tav>
                                      </p:tavLst>
                                    </p:anim>
                                    <p:anim calcmode="lin" valueType="num">
                                      <p:cBhvr>
                                        <p:cTn id="8" dur="1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49"/>
                                        </p:tgtEl>
                                        <p:attrNameLst>
                                          <p:attrName>style.visibility</p:attrName>
                                        </p:attrNameLst>
                                      </p:cBhvr>
                                      <p:to>
                                        <p:strVal val="visible"/>
                                      </p:to>
                                    </p:set>
                                    <p:anim calcmode="lin" valueType="num">
                                      <p:cBhvr>
                                        <p:cTn id="13" dur="1000" fill="hold"/>
                                        <p:tgtEl>
                                          <p:spTgt spid="49"/>
                                        </p:tgtEl>
                                        <p:attrNameLst>
                                          <p:attrName>ppt_x</p:attrName>
                                        </p:attrNameLst>
                                      </p:cBhvr>
                                      <p:tavLst>
                                        <p:tav tm="0">
                                          <p:val>
                                            <p:strVal val="0-#ppt_w/2"/>
                                          </p:val>
                                        </p:tav>
                                        <p:tav tm="100000">
                                          <p:val>
                                            <p:strVal val="#ppt_x"/>
                                          </p:val>
                                        </p:tav>
                                      </p:tavLst>
                                    </p:anim>
                                    <p:anim calcmode="lin" valueType="num">
                                      <p:cBhvr>
                                        <p:cTn id="1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50"/>
                                        </p:tgtEl>
                                        <p:attrNameLst>
                                          <p:attrName>style.visibility</p:attrName>
                                        </p:attrNameLst>
                                      </p:cBhvr>
                                      <p:to>
                                        <p:strVal val="visible"/>
                                      </p:to>
                                    </p:set>
                                    <p:anim calcmode="lin" valueType="num">
                                      <p:cBhvr>
                                        <p:cTn id="19" dur="1000" fill="hold"/>
                                        <p:tgtEl>
                                          <p:spTgt spid="50"/>
                                        </p:tgtEl>
                                        <p:attrNameLst>
                                          <p:attrName>ppt_x</p:attrName>
                                        </p:attrNameLst>
                                      </p:cBhvr>
                                      <p:tavLst>
                                        <p:tav tm="0">
                                          <p:val>
                                            <p:strVal val="0-#ppt_w/2"/>
                                          </p:val>
                                        </p:tav>
                                        <p:tav tm="100000">
                                          <p:val>
                                            <p:strVal val="#ppt_x"/>
                                          </p:val>
                                        </p:tav>
                                      </p:tavLst>
                                    </p:anim>
                                    <p:anim calcmode="lin" valueType="num">
                                      <p:cBhvr>
                                        <p:cTn id="20"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46"/>
                                        </p:tgtEl>
                                        <p:attrNameLst>
                                          <p:attrName>style.visibility</p:attrName>
                                        </p:attrNameLst>
                                      </p:cBhvr>
                                      <p:to>
                                        <p:strVal val="visible"/>
                                      </p:to>
                                    </p:set>
                                    <p:anim calcmode="lin" valueType="num">
                                      <p:cBhvr>
                                        <p:cTn id="25" dur="1000" fill="hold"/>
                                        <p:tgtEl>
                                          <p:spTgt spid="46"/>
                                        </p:tgtEl>
                                        <p:attrNameLst>
                                          <p:attrName>ppt_x</p:attrName>
                                        </p:attrNameLst>
                                      </p:cBhvr>
                                      <p:tavLst>
                                        <p:tav tm="0">
                                          <p:val>
                                            <p:strVal val="0-#ppt_w/2"/>
                                          </p:val>
                                        </p:tav>
                                        <p:tav tm="100000">
                                          <p:val>
                                            <p:strVal val="#ppt_x"/>
                                          </p:val>
                                        </p:tav>
                                      </p:tavLst>
                                    </p:anim>
                                    <p:anim calcmode="lin" valueType="num">
                                      <p:cBhvr>
                                        <p:cTn id="2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51"/>
                                        </p:tgtEl>
                                        <p:attrNameLst>
                                          <p:attrName>style.visibility</p:attrName>
                                        </p:attrNameLst>
                                      </p:cBhvr>
                                      <p:to>
                                        <p:strVal val="visible"/>
                                      </p:to>
                                    </p:set>
                                    <p:anim calcmode="lin" valueType="num">
                                      <p:cBhvr>
                                        <p:cTn id="31" dur="1000" fill="hold"/>
                                        <p:tgtEl>
                                          <p:spTgt spid="51"/>
                                        </p:tgtEl>
                                        <p:attrNameLst>
                                          <p:attrName>ppt_x</p:attrName>
                                        </p:attrNameLst>
                                      </p:cBhvr>
                                      <p:tavLst>
                                        <p:tav tm="0">
                                          <p:val>
                                            <p:strVal val="0-#ppt_w/2"/>
                                          </p:val>
                                        </p:tav>
                                        <p:tav tm="100000">
                                          <p:val>
                                            <p:strVal val="#ppt_x"/>
                                          </p:val>
                                        </p:tav>
                                      </p:tavLst>
                                    </p:anim>
                                    <p:anim calcmode="lin" valueType="num">
                                      <p:cBhvr>
                                        <p:cTn id="3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p:tmAbs val="0"/>
                                  </p:iterate>
                                  <p:childTnLst>
                                    <p:set>
                                      <p:cBhvr>
                                        <p:cTn id="36" fill="hold"/>
                                        <p:tgtEl>
                                          <p:spTgt spid="54"/>
                                        </p:tgtEl>
                                        <p:attrNameLst>
                                          <p:attrName>style.visibility</p:attrName>
                                        </p:attrNameLst>
                                      </p:cBhvr>
                                      <p:to>
                                        <p:strVal val="visible"/>
                                      </p:to>
                                    </p:set>
                                    <p:anim calcmode="lin" valueType="num">
                                      <p:cBhvr>
                                        <p:cTn id="37" dur="1000" fill="hold"/>
                                        <p:tgtEl>
                                          <p:spTgt spid="54"/>
                                        </p:tgtEl>
                                        <p:attrNameLst>
                                          <p:attrName>ppt_x</p:attrName>
                                        </p:attrNameLst>
                                      </p:cBhvr>
                                      <p:tavLst>
                                        <p:tav tm="0">
                                          <p:val>
                                            <p:strVal val="0-#ppt_w/2"/>
                                          </p:val>
                                        </p:tav>
                                        <p:tav tm="100000">
                                          <p:val>
                                            <p:strVal val="#ppt_x"/>
                                          </p:val>
                                        </p:tav>
                                      </p:tavLst>
                                    </p:anim>
                                    <p:anim calcmode="lin" valueType="num">
                                      <p:cBhvr>
                                        <p:cTn id="38" dur="10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advAuto="0"/>
      <p:bldP spid="46" grpId="0" animBg="1" advAuto="0"/>
      <p:bldP spid="49" grpId="0" animBg="1" advAuto="0"/>
      <p:bldP spid="50" grpId="0" animBg="1" advAuto="0"/>
      <p:bldP spid="51" grpId="0" animBg="1" advAuto="0"/>
      <p:bldP spid="54"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dirty="0"/>
              <a:t>Elliptic Curve (EC)</a:t>
            </a:r>
            <a:r>
              <a:rPr lang="en-US" dirty="0"/>
              <a:t> - (mod p)</a:t>
            </a:r>
            <a:endParaRPr dirty="0"/>
          </a:p>
        </p:txBody>
      </p:sp>
      <p:pic>
        <p:nvPicPr>
          <p:cNvPr id="4098" name="Picture 2">
            <a:hlinkClick r:id="rId2"/>
            <a:extLst>
              <a:ext uri="{FF2B5EF4-FFF2-40B4-BE49-F238E27FC236}">
                <a16:creationId xmlns:a16="http://schemas.microsoft.com/office/drawing/2014/main" id="{3925FF8A-4A63-1C89-689A-4E9FEBBE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286" y="1108996"/>
            <a:ext cx="6147735" cy="460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052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extLst>
              <a:ext uri="{FF2B5EF4-FFF2-40B4-BE49-F238E27FC236}">
                <a16:creationId xmlns:a16="http://schemas.microsoft.com/office/drawing/2014/main" id="{CEDB7305-4200-AA41-AEBE-A0AAF0A9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advAuto="0"/>
      <p:bldP spid="183"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1CEE-EF02-7669-9200-FE36AB8D5AAB}"/>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E1A548C1-AC3C-143B-BCEE-BC94E2204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41" y="1191220"/>
            <a:ext cx="2073971" cy="311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9E5FF4-E198-AC18-7B9E-EC0A22B1D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292" y="556418"/>
            <a:ext cx="3810000" cy="2197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7E1403-855B-5E44-5473-24210D323E61}"/>
              </a:ext>
            </a:extLst>
          </p:cNvPr>
          <p:cNvSpPr txBox="1"/>
          <p:nvPr/>
        </p:nvSpPr>
        <p:spPr>
          <a:xfrm>
            <a:off x="4215781" y="2828669"/>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err="1"/>
              <a:t>shamir-rivest-adleman</a:t>
            </a:r>
            <a:endParaRPr lang="en-GB" b="1" dirty="0"/>
          </a:p>
        </p:txBody>
      </p:sp>
      <p:sp>
        <p:nvSpPr>
          <p:cNvPr id="6" name="TextBox 5">
            <a:extLst>
              <a:ext uri="{FF2B5EF4-FFF2-40B4-BE49-F238E27FC236}">
                <a16:creationId xmlns:a16="http://schemas.microsoft.com/office/drawing/2014/main" id="{4E235911-6BDF-974D-B391-729A144586A1}"/>
              </a:ext>
            </a:extLst>
          </p:cNvPr>
          <p:cNvSpPr txBox="1"/>
          <p:nvPr/>
        </p:nvSpPr>
        <p:spPr>
          <a:xfrm>
            <a:off x="186141" y="433911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Tahir </a:t>
            </a:r>
            <a:r>
              <a:rPr lang="en-GB" b="1" dirty="0" err="1"/>
              <a:t>ElGamal</a:t>
            </a:r>
            <a:endParaRPr lang="en-GB" b="1" dirty="0"/>
          </a:p>
        </p:txBody>
      </p:sp>
      <p:pic>
        <p:nvPicPr>
          <p:cNvPr id="1030" name="Picture 6" descr="Dr. Neal Koblitz: Independent Co-creator of Elliptic Curve Cryptography ...">
            <a:extLst>
              <a:ext uri="{FF2B5EF4-FFF2-40B4-BE49-F238E27FC236}">
                <a16:creationId xmlns:a16="http://schemas.microsoft.com/office/drawing/2014/main" id="{C1404A05-B37F-B1C3-8AD9-BC6B64DEB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495" y="3521122"/>
            <a:ext cx="1239576" cy="15494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ctor S. Miller, IACR Fellow">
            <a:extLst>
              <a:ext uri="{FF2B5EF4-FFF2-40B4-BE49-F238E27FC236}">
                <a16:creationId xmlns:a16="http://schemas.microsoft.com/office/drawing/2014/main" id="{BE78923A-DB9B-767D-ECDE-D4F55FD3F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585" y="3489927"/>
            <a:ext cx="1113215" cy="1592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664A8A-887D-4C09-346C-0381A3D82CB6}"/>
              </a:ext>
            </a:extLst>
          </p:cNvPr>
          <p:cNvSpPr txBox="1"/>
          <p:nvPr/>
        </p:nvSpPr>
        <p:spPr>
          <a:xfrm>
            <a:off x="3623495" y="517735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Neal </a:t>
            </a:r>
            <a:r>
              <a:rPr lang="en-GB" b="1" dirty="0" err="1"/>
              <a:t>Koblitz</a:t>
            </a:r>
            <a:r>
              <a:rPr lang="en-GB" b="1" dirty="0"/>
              <a:t>/Victor S Miller</a:t>
            </a:r>
          </a:p>
        </p:txBody>
      </p:sp>
      <p:pic>
        <p:nvPicPr>
          <p:cNvPr id="11" name="Picture 10" descr="Graphical user interface&#10;&#10;Description automatically generated with medium confidence">
            <a:extLst>
              <a:ext uri="{FF2B5EF4-FFF2-40B4-BE49-F238E27FC236}">
                <a16:creationId xmlns:a16="http://schemas.microsoft.com/office/drawing/2014/main" id="{0AED3BB4-62C8-A721-9152-C9EA4ED1F2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25" y="855395"/>
            <a:ext cx="7772400" cy="4691291"/>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4E8D0F38-4946-61BC-EF40-87F1CA543F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554" y="0"/>
            <a:ext cx="7030891" cy="5715000"/>
          </a:xfrm>
          <a:prstGeom prst="rect">
            <a:avLst/>
          </a:prstGeom>
        </p:spPr>
      </p:pic>
    </p:spTree>
    <p:extLst>
      <p:ext uri="{BB962C8B-B14F-4D97-AF65-F5344CB8AC3E}">
        <p14:creationId xmlns:p14="http://schemas.microsoft.com/office/powerpoint/2010/main" val="1475620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132C71DB-93FE-1045-96D4-C99BEAC36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r>
              <a:rPr lang="en-US" dirty="0" err="1"/>
              <a:t>ElGamal</a:t>
            </a:r>
            <a:br>
              <a:rPr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F961F2B6-C82A-DF6A-69DE-DA6CFC71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ElGamal</a:t>
            </a:r>
          </a:p>
        </p:txBody>
      </p:sp>
      <p:sp>
        <p:nvSpPr>
          <p:cNvPr id="198" name="Y = Gx mod p…"/>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rPr dirty="0"/>
              <a:t>Y = </a:t>
            </a:r>
            <a:r>
              <a:rPr lang="en-US" dirty="0" err="1"/>
              <a:t>g</a:t>
            </a:r>
            <a:r>
              <a:rPr baseline="30000" dirty="0" err="1"/>
              <a:t>x</a:t>
            </a:r>
            <a:r>
              <a:rPr dirty="0"/>
              <a:t> mod p </a:t>
            </a:r>
          </a:p>
          <a:p>
            <a:pPr marL="342900" indent="-342900" defTabSz="914400">
              <a:lnSpc>
                <a:spcPct val="72000"/>
              </a:lnSpc>
              <a:spcBef>
                <a:spcPts val="600"/>
              </a:spcBef>
              <a:defRPr sz="2500"/>
            </a:pPr>
            <a:r>
              <a:rPr lang="en-US" dirty="0"/>
              <a:t>g</a:t>
            </a:r>
            <a:r>
              <a:rPr dirty="0"/>
              <a:t> is picked from cyclic group (Explained in Key Handshaking section). </a:t>
            </a:r>
            <a:r>
              <a:rPr u="sng" dirty="0">
                <a:solidFill>
                  <a:srgbClr val="0000FF"/>
                </a:solidFill>
                <a:uFill>
                  <a:solidFill>
                    <a:srgbClr val="0000FF"/>
                  </a:solidFill>
                </a:uFill>
                <a:hlinkClick r:id="rId2"/>
              </a:rPr>
              <a:t>Here</a:t>
            </a:r>
            <a:r>
              <a:rPr dirty="0"/>
              <a:t>.</a:t>
            </a:r>
          </a:p>
          <a:p>
            <a:pPr marL="342900" indent="-342900" defTabSz="914400">
              <a:lnSpc>
                <a:spcPct val="72000"/>
              </a:lnSpc>
              <a:spcBef>
                <a:spcPts val="600"/>
              </a:spcBef>
              <a:defRPr sz="2500"/>
            </a:pPr>
            <a:r>
              <a:rPr dirty="0"/>
              <a:t>p is a prime number.</a:t>
            </a:r>
          </a:p>
          <a:p>
            <a:pPr marL="342900" indent="-342900" defTabSz="914400">
              <a:lnSpc>
                <a:spcPct val="72000"/>
              </a:lnSpc>
              <a:spcBef>
                <a:spcPts val="600"/>
              </a:spcBef>
              <a:defRPr sz="2500"/>
            </a:pPr>
            <a:r>
              <a:rPr dirty="0"/>
              <a:t>Example </a:t>
            </a:r>
            <a:r>
              <a:rPr u="sng" dirty="0">
                <a:solidFill>
                  <a:srgbClr val="0000FF"/>
                </a:solidFill>
                <a:uFill>
                  <a:solidFill>
                    <a:srgbClr val="0000FF"/>
                  </a:solidFill>
                </a:uFill>
                <a:hlinkClick r:id="rId3"/>
              </a:rPr>
              <a:t>here</a:t>
            </a:r>
            <a:r>
              <a:rPr dirty="0"/>
              <a:t>.</a:t>
            </a:r>
          </a:p>
        </p:txBody>
      </p:sp>
      <p:pic>
        <p:nvPicPr>
          <p:cNvPr id="199" name="image.png" descr="image.png"/>
          <p:cNvPicPr>
            <a:picLocks noChangeAspect="1"/>
          </p:cNvPicPr>
          <p:nvPr/>
        </p:nvPicPr>
        <p:blipFill>
          <a:blip r:embed="rId4"/>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r>
              <a:rPr lang="en-US" dirty="0"/>
              <a:t>/Box</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6EFC672E-7E63-B395-45B4-C9BB229E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PGP</a:t>
            </a:r>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40" y="1238076"/>
            <a:ext cx="7886700" cy="3954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r>
              <a:rPr lang="en-US" dirty="0"/>
              <a:t>AWS Key </a:t>
            </a:r>
            <a:br>
              <a:rPr lang="en-US" dirty="0"/>
            </a:br>
            <a:r>
              <a:rPr lang="en-US" dirty="0"/>
              <a:t>Management </a:t>
            </a:r>
            <a:br>
              <a:rPr lang="en-US" dirty="0"/>
            </a:br>
            <a:r>
              <a:rPr lang="en-US" dirty="0"/>
              <a:t>System</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CCD30834-C67E-3CC8-A36F-7D371BC6D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41266312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KMS</a:t>
            </a:r>
          </a:p>
        </p:txBody>
      </p:sp>
      <p:pic>
        <p:nvPicPr>
          <p:cNvPr id="1028" name="Picture 4">
            <a:extLst>
              <a:ext uri="{FF2B5EF4-FFF2-40B4-BE49-F238E27FC236}">
                <a16:creationId xmlns:a16="http://schemas.microsoft.com/office/drawing/2014/main" id="{4683EEA4-9467-86B2-3280-1FBFB4EF0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8" y="1951630"/>
            <a:ext cx="4355055" cy="3763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8880FAB-C0F1-C1E0-E497-F7C8972C0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19" y="80160"/>
            <a:ext cx="4849321" cy="1922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155267E-6115-44FB-40E8-82EC55C5D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307248"/>
            <a:ext cx="4217158" cy="1681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 letter&#10;&#10;Description automatically generated">
            <a:extLst>
              <a:ext uri="{FF2B5EF4-FFF2-40B4-BE49-F238E27FC236}">
                <a16:creationId xmlns:a16="http://schemas.microsoft.com/office/drawing/2014/main" id="{6F72CFB0-1878-981E-A299-BE43FFFB5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280208"/>
            <a:ext cx="4217159" cy="1354632"/>
          </a:xfrm>
          <a:prstGeom prst="rect">
            <a:avLst/>
          </a:prstGeom>
        </p:spPr>
      </p:pic>
      <p:cxnSp>
        <p:nvCxnSpPr>
          <p:cNvPr id="9" name="Straight Arrow Connector 8">
            <a:extLst>
              <a:ext uri="{FF2B5EF4-FFF2-40B4-BE49-F238E27FC236}">
                <a16:creationId xmlns:a16="http://schemas.microsoft.com/office/drawing/2014/main" id="{DBCB2766-7DD7-1C40-CDAF-22AF8D7D9975}"/>
              </a:ext>
            </a:extLst>
          </p:cNvPr>
          <p:cNvCxnSpPr/>
          <p:nvPr/>
        </p:nvCxnSpPr>
        <p:spPr>
          <a:xfrm flipH="1">
            <a:off x="2163879" y="736979"/>
            <a:ext cx="4195978" cy="150125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C64A22AA-E7F9-1956-3044-BE3FF5BA8B1A}"/>
              </a:ext>
            </a:extLst>
          </p:cNvPr>
          <p:cNvSpPr txBox="1"/>
          <p:nvPr/>
        </p:nvSpPr>
        <p:spPr>
          <a:xfrm>
            <a:off x="7068704" y="1951630"/>
            <a:ext cx="19902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Viewing public key</a:t>
            </a:r>
          </a:p>
        </p:txBody>
      </p:sp>
      <p:sp>
        <p:nvSpPr>
          <p:cNvPr id="11" name="TextBox 10">
            <a:extLst>
              <a:ext uri="{FF2B5EF4-FFF2-40B4-BE49-F238E27FC236}">
                <a16:creationId xmlns:a16="http://schemas.microsoft.com/office/drawing/2014/main" id="{5B551E8E-202B-3FA7-D571-2DB4EBDE96EF}"/>
              </a:ext>
            </a:extLst>
          </p:cNvPr>
          <p:cNvSpPr txBox="1"/>
          <p:nvPr/>
        </p:nvSpPr>
        <p:spPr>
          <a:xfrm>
            <a:off x="6935707" y="4057269"/>
            <a:ext cx="220829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Download public key</a:t>
            </a:r>
          </a:p>
        </p:txBody>
      </p:sp>
      <p:sp>
        <p:nvSpPr>
          <p:cNvPr id="12" name="Rectangle 11">
            <a:hlinkClick r:id="rId6"/>
            <a:extLst>
              <a:ext uri="{FF2B5EF4-FFF2-40B4-BE49-F238E27FC236}">
                <a16:creationId xmlns:a16="http://schemas.microsoft.com/office/drawing/2014/main" id="{478EC476-C41D-AF9A-66F8-6558B9DC1B91}"/>
              </a:ext>
            </a:extLst>
          </p:cNvPr>
          <p:cNvSpPr/>
          <p:nvPr/>
        </p:nvSpPr>
        <p:spPr>
          <a:xfrm>
            <a:off x="7356143" y="423081"/>
            <a:ext cx="1201003" cy="369328"/>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Demo</a:t>
            </a:r>
          </a:p>
        </p:txBody>
      </p:sp>
    </p:spTree>
    <p:extLst>
      <p:ext uri="{BB962C8B-B14F-4D97-AF65-F5344CB8AC3E}">
        <p14:creationId xmlns:p14="http://schemas.microsoft.com/office/powerpoint/2010/main" val="232079787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HSM or </a:t>
            </a:r>
            <a:r>
              <a:rPr lang="en-US" dirty="0" err="1"/>
              <a:t>CloudHSM</a:t>
            </a:r>
            <a:endParaRPr lang="en-US" dirty="0"/>
          </a:p>
        </p:txBody>
      </p:sp>
      <p:pic>
        <p:nvPicPr>
          <p:cNvPr id="4" name="Picture 3" descr="Diagram&#10;&#10;Description automatically generated">
            <a:extLst>
              <a:ext uri="{FF2B5EF4-FFF2-40B4-BE49-F238E27FC236}">
                <a16:creationId xmlns:a16="http://schemas.microsoft.com/office/drawing/2014/main" id="{E2F00283-7A92-495C-6EDC-EBDE162F5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516" y="862784"/>
            <a:ext cx="6477948" cy="4687116"/>
          </a:xfrm>
          <a:prstGeom prst="rect">
            <a:avLst/>
          </a:prstGeom>
        </p:spPr>
      </p:pic>
    </p:spTree>
    <p:extLst>
      <p:ext uri="{BB962C8B-B14F-4D97-AF65-F5344CB8AC3E}">
        <p14:creationId xmlns:p14="http://schemas.microsoft.com/office/powerpoint/2010/main" val="27930150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mputer technology is on the verge of providing the ability for individuals and groups to communicate and interact with each other in a totally anonymous manner. Two persons may exchange messages, conduct business, and negotiate electronic contracts without ever knowing the True Name, or legal identity, of the other. Interactions over networks will be untraceable, via extensive re- routing of encrypted packets and tamper-proof boxes which implement cryptographic protocols with nearly perfect assurance against any tampering. Reputations will be of central importance, far more important in dealings than even the credit ratings of today."/>
          <p:cNvSpPr txBox="1"/>
          <p:nvPr/>
        </p:nvSpPr>
        <p:spPr>
          <a:xfrm>
            <a:off x="3266167" y="85554"/>
            <a:ext cx="3140563" cy="3097158"/>
          </a:xfrm>
          <a:prstGeom prst="rect">
            <a:avLst/>
          </a:prstGeom>
          <a:solidFill>
            <a:srgbClr val="00A2FF"/>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Computer technology is on the verge of providing the ability for individuals and groups to communicate and interact with each other in a totally anonymous manner. Two persons may exchange messages, conduct business, and negotiate electronic contracts </a:t>
            </a:r>
            <a:r>
              <a:rPr b="1">
                <a:latin typeface="Helvetica Neue"/>
                <a:ea typeface="Helvetica Neue"/>
                <a:cs typeface="Helvetica Neue"/>
                <a:sym typeface="Helvetica Neue"/>
              </a:rPr>
              <a:t>without ever knowing the True Name, or legal identity, of the other. Interactions over networks will be untraceabl</a:t>
            </a:r>
            <a:r>
              <a:t>e, via extensive re- routing of encrypted packets and tamper-proof boxes which implement cryptographic protocols with nearly perfect assurance against any tampering. Reputations will be of central importance, far more important in dealings than even the credit ratings of today.</a:t>
            </a:r>
          </a:p>
        </p:txBody>
      </p:sp>
      <p:pic>
        <p:nvPicPr>
          <p:cNvPr id="57" name="1*jg-1EtuCdsCrcABmXdfVCg.jpeg" descr="1*jg-1EtuCdsCrcABmXdfVCg.jpeg"/>
          <p:cNvPicPr>
            <a:picLocks noChangeAspect="1"/>
          </p:cNvPicPr>
          <p:nvPr/>
        </p:nvPicPr>
        <p:blipFill>
          <a:blip r:embed="rId2"/>
          <a:stretch>
            <a:fillRect/>
          </a:stretch>
        </p:blipFill>
        <p:spPr>
          <a:xfrm>
            <a:off x="24407" y="289917"/>
            <a:ext cx="3101297" cy="2386544"/>
          </a:xfrm>
          <a:prstGeom prst="rect">
            <a:avLst/>
          </a:prstGeom>
          <a:ln w="12700">
            <a:miter lim="400000"/>
          </a:ln>
        </p:spPr>
      </p:pic>
      <p:sp>
        <p:nvSpPr>
          <p:cNvPr id="58" name="Eric Hughes, Timothy C. May and John Gilmore."/>
          <p:cNvSpPr txBox="1"/>
          <p:nvPr/>
        </p:nvSpPr>
        <p:spPr>
          <a:xfrm>
            <a:off x="-974" y="2739057"/>
            <a:ext cx="3118595" cy="2313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p>
            <a:pPr defTabSz="190500">
              <a:lnSpc>
                <a:spcPts val="2000"/>
              </a:lnSpc>
              <a:defRPr sz="1200" u="sng">
                <a:solidFill>
                  <a:srgbClr val="0000EE"/>
                </a:solidFill>
                <a:latin typeface="Times"/>
                <a:ea typeface="Times"/>
                <a:cs typeface="Times"/>
                <a:sym typeface="Times"/>
              </a:defRPr>
            </a:pPr>
            <a:r>
              <a:rPr>
                <a:noFill/>
                <a:hlinkClick r:id="rId3"/>
              </a:rPr>
              <a:t>Eric Hughes</a:t>
            </a:r>
            <a:r>
              <a:rPr u="none">
                <a:solidFill>
                  <a:srgbClr val="000000"/>
                </a:solidFill>
              </a:rPr>
              <a:t>, </a:t>
            </a:r>
            <a:r>
              <a:rPr>
                <a:noFill/>
                <a:hlinkClick r:id="rId4"/>
              </a:rPr>
              <a:t>Timothy C. May</a:t>
            </a:r>
            <a:r>
              <a:rPr u="none">
                <a:solidFill>
                  <a:srgbClr val="000000"/>
                </a:solidFill>
              </a:rPr>
              <a:t> and </a:t>
            </a:r>
            <a:r>
              <a:rPr>
                <a:noFill/>
                <a:hlinkClick r:id="rId5"/>
              </a:rPr>
              <a:t>John Gilmore</a:t>
            </a:r>
            <a:r>
              <a:rPr u="none">
                <a:solidFill>
                  <a:srgbClr val="000000"/>
                </a:solidFill>
              </a:rPr>
              <a:t>. </a:t>
            </a:r>
          </a:p>
        </p:txBody>
      </p:sp>
      <p:pic>
        <p:nvPicPr>
          <p:cNvPr id="59" name="1*wRYpy-smubqmDAIPJk0i-Q.png" descr="1*wRYpy-smubqmDAIPJk0i-Q.png"/>
          <p:cNvPicPr>
            <a:picLocks noChangeAspect="1"/>
          </p:cNvPicPr>
          <p:nvPr/>
        </p:nvPicPr>
        <p:blipFill>
          <a:blip r:embed="rId6"/>
          <a:stretch>
            <a:fillRect/>
          </a:stretch>
        </p:blipFill>
        <p:spPr>
          <a:xfrm>
            <a:off x="142219" y="3110953"/>
            <a:ext cx="6821688" cy="2298057"/>
          </a:xfrm>
          <a:prstGeom prst="rect">
            <a:avLst/>
          </a:prstGeom>
          <a:ln w="12700">
            <a:miter lim="400000"/>
          </a:ln>
        </p:spPr>
      </p:pic>
      <p:sp>
        <p:nvSpPr>
          <p:cNvPr id="60" name="These developments will alter completely the nature of government regulation, the ability to tax and control economic interactions, the ability to keep information secret, and will even alter the nature of trust and reputation."/>
          <p:cNvSpPr txBox="1"/>
          <p:nvPr/>
        </p:nvSpPr>
        <p:spPr>
          <a:xfrm>
            <a:off x="3414978" y="2636468"/>
            <a:ext cx="3246185" cy="1192158"/>
          </a:xfrm>
          <a:prstGeom prst="rect">
            <a:avLst/>
          </a:prstGeom>
          <a:solidFill>
            <a:srgbClr val="EE220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These developments will alter completely the nature of government regulation, the </a:t>
            </a:r>
            <a:r>
              <a:rPr b="1">
                <a:latin typeface="Helvetica Neue"/>
                <a:ea typeface="Helvetica Neue"/>
                <a:cs typeface="Helvetica Neue"/>
                <a:sym typeface="Helvetica Neue"/>
              </a:rPr>
              <a:t>ability to tax and control economic interactions</a:t>
            </a:r>
            <a:r>
              <a:t>, the </a:t>
            </a:r>
            <a:r>
              <a:rPr b="1">
                <a:latin typeface="Helvetica Neue"/>
                <a:ea typeface="Helvetica Neue"/>
                <a:cs typeface="Helvetica Neue"/>
                <a:sym typeface="Helvetica Neue"/>
              </a:rPr>
              <a:t>ability to keep information secret</a:t>
            </a:r>
            <a:r>
              <a:t>, and will even alter the nature of trust and reputation.</a:t>
            </a:r>
          </a:p>
        </p:txBody>
      </p:sp>
      <p:sp>
        <p:nvSpPr>
          <p:cNvPr id="61" name="The technology for this revolution — and it surely will be both a social and economic revolution — has existed in theory for the past decade. The methods are based upon public-key encryption, zero-knowledge interactive proof systems, and various software protocols for interaction, authentication, and verification."/>
          <p:cNvSpPr txBox="1"/>
          <p:nvPr/>
        </p:nvSpPr>
        <p:spPr>
          <a:xfrm>
            <a:off x="6753984" y="220360"/>
            <a:ext cx="2099695" cy="2525658"/>
          </a:xfrm>
          <a:prstGeom prst="rect">
            <a:avLst/>
          </a:prstGeom>
          <a:solidFill>
            <a:srgbClr val="F8BA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 technology for this revolution — and it surely will be both a social and economic revolution — has existed in theory for the past decade. The methods are based upon </a:t>
            </a:r>
            <a:r>
              <a:rPr b="1">
                <a:latin typeface="Helvetica Neue"/>
                <a:ea typeface="Helvetica Neue"/>
                <a:cs typeface="Helvetica Neue"/>
                <a:sym typeface="Helvetica Neue"/>
              </a:rPr>
              <a:t>public-key encryption, zero-knowledge interactive proof systems</a:t>
            </a:r>
            <a:r>
              <a:t>, and various software protocols for</a:t>
            </a:r>
            <a:r>
              <a:rPr b="1">
                <a:latin typeface="Helvetica Neue"/>
                <a:ea typeface="Helvetica Neue"/>
                <a:cs typeface="Helvetica Neue"/>
                <a:sym typeface="Helvetica Neue"/>
              </a:rPr>
              <a:t> interaction, authentication, and verification</a:t>
            </a:r>
            <a:r>
              <a:t>.</a:t>
            </a:r>
          </a:p>
        </p:txBody>
      </p:sp>
      <p:sp>
        <p:nvSpPr>
          <p:cNvPr id="62" name="The State will of course try to slow or halt the spread of this technology,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
          <p:cNvSpPr txBox="1"/>
          <p:nvPr/>
        </p:nvSpPr>
        <p:spPr>
          <a:xfrm>
            <a:off x="6753984" y="2788793"/>
            <a:ext cx="2310200" cy="2335158"/>
          </a:xfrm>
          <a:prstGeom prst="rect">
            <a:avLst/>
          </a:prstGeom>
          <a:solidFill>
            <a:srgbClr val="EF5FA7"/>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rPr b="1">
                <a:latin typeface="Helvetica Neue"/>
                <a:ea typeface="Helvetica Neue"/>
                <a:cs typeface="Helvetica Neue"/>
                <a:sym typeface="Helvetica Neue"/>
              </a:rPr>
              <a:t>The State will of course try to slow or halt the spread of this technology</a:t>
            </a:r>
            <a:r>
              <a:t>,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a:t>
            </a:r>
          </a:p>
        </p:txBody>
      </p:sp>
      <p:sp>
        <p:nvSpPr>
          <p:cNvPr id="63" name="An anonymous computerized market will even make possible abhorrent markets for assassinations and extortion. Various criminal and foreign elements will be active users of CryptoNet. But this will not halt the spread of crypto anarchy."/>
          <p:cNvSpPr txBox="1"/>
          <p:nvPr/>
        </p:nvSpPr>
        <p:spPr>
          <a:xfrm>
            <a:off x="-48037" y="2990307"/>
            <a:ext cx="3246185" cy="1192159"/>
          </a:xfrm>
          <a:prstGeom prst="rect">
            <a:avLst/>
          </a:prstGeom>
          <a:solidFill>
            <a:srgbClr val="0000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An anonymous computerized market will even make possible abhorrent markets for assassinations and extortion. Various criminal and foreign elements will be active users of CryptoNet. But this will </a:t>
            </a:r>
            <a:r>
              <a:rPr b="1">
                <a:latin typeface="Helvetica Neue"/>
                <a:ea typeface="Helvetica Neue"/>
                <a:cs typeface="Helvetica Neue"/>
                <a:sym typeface="Helvetica Neue"/>
              </a:rPr>
              <a:t>not halt the spread of crypto anarchy</a:t>
            </a:r>
            <a:r>
              <a:t>.</a:t>
            </a:r>
          </a:p>
        </p:txBody>
      </p:sp>
      <p:sp>
        <p:nvSpPr>
          <p:cNvPr id="64" name="Just as the technology of printing altered and reduced the power of medieval guilds and the social power structure, so too will cryptologic methods fundamentally alter the nature of corporations and of government interference in economic transactions."/>
          <p:cNvSpPr txBox="1"/>
          <p:nvPr/>
        </p:nvSpPr>
        <p:spPr>
          <a:xfrm>
            <a:off x="1083159" y="4342859"/>
            <a:ext cx="5256299" cy="811158"/>
          </a:xfrm>
          <a:prstGeom prst="rect">
            <a:avLst/>
          </a:prstGeom>
          <a:solidFill>
            <a:srgbClr val="EE220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Just as the technology of printing altered and reduced the power of medieval guilds and the social power structure, so too will cryptologic methods </a:t>
            </a:r>
            <a:r>
              <a:rPr b="1">
                <a:latin typeface="Helvetica Neue"/>
                <a:ea typeface="Helvetica Neue"/>
                <a:cs typeface="Helvetica Neue"/>
                <a:sym typeface="Helvetica Neue"/>
              </a:rPr>
              <a:t>fundamentally alter the nature of corporations and of government interference in economic transactions</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59"/>
                                        </p:tgtEl>
                                        <p:attrNameLst>
                                          <p:attrName>style.visibility</p:attrName>
                                        </p:attrNameLst>
                                      </p:cBhvr>
                                      <p:to>
                                        <p:strVal val="visible"/>
                                      </p:to>
                                    </p:set>
                                    <p:anim calcmode="lin" valueType="num">
                                      <p:cBhvr>
                                        <p:cTn id="7" dur="1000" fill="hold"/>
                                        <p:tgtEl>
                                          <p:spTgt spid="59"/>
                                        </p:tgtEl>
                                        <p:attrNameLst>
                                          <p:attrName>ppt_x</p:attrName>
                                        </p:attrNameLst>
                                      </p:cBhvr>
                                      <p:tavLst>
                                        <p:tav tm="0">
                                          <p:val>
                                            <p:strVal val="0-#ppt_w/2"/>
                                          </p:val>
                                        </p:tav>
                                        <p:tav tm="100000">
                                          <p:val>
                                            <p:strVal val="#ppt_x"/>
                                          </p:val>
                                        </p:tav>
                                      </p:tavLst>
                                    </p:anim>
                                    <p:anim calcmode="lin" valueType="num">
                                      <p:cBhvr>
                                        <p:cTn id="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61"/>
                                        </p:tgtEl>
                                        <p:attrNameLst>
                                          <p:attrName>style.visibility</p:attrName>
                                        </p:attrNameLst>
                                      </p:cBhvr>
                                      <p:to>
                                        <p:strVal val="visible"/>
                                      </p:to>
                                    </p:set>
                                    <p:anim calcmode="lin" valueType="num">
                                      <p:cBhvr>
                                        <p:cTn id="13" dur="1000" fill="hold"/>
                                        <p:tgtEl>
                                          <p:spTgt spid="61"/>
                                        </p:tgtEl>
                                        <p:attrNameLst>
                                          <p:attrName>ppt_x</p:attrName>
                                        </p:attrNameLst>
                                      </p:cBhvr>
                                      <p:tavLst>
                                        <p:tav tm="0">
                                          <p:val>
                                            <p:strVal val="0-#ppt_w/2"/>
                                          </p:val>
                                        </p:tav>
                                        <p:tav tm="100000">
                                          <p:val>
                                            <p:strVal val="#ppt_x"/>
                                          </p:val>
                                        </p:tav>
                                      </p:tavLst>
                                    </p:anim>
                                    <p:anim calcmode="lin" valueType="num">
                                      <p:cBhvr>
                                        <p:cTn id="14" dur="10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56"/>
                                        </p:tgtEl>
                                        <p:attrNameLst>
                                          <p:attrName>style.visibility</p:attrName>
                                        </p:attrNameLst>
                                      </p:cBhvr>
                                      <p:to>
                                        <p:strVal val="visible"/>
                                      </p:to>
                                    </p:set>
                                    <p:anim calcmode="lin" valueType="num">
                                      <p:cBhvr>
                                        <p:cTn id="19" dur="1000" fill="hold"/>
                                        <p:tgtEl>
                                          <p:spTgt spid="56"/>
                                        </p:tgtEl>
                                        <p:attrNameLst>
                                          <p:attrName>ppt_x</p:attrName>
                                        </p:attrNameLst>
                                      </p:cBhvr>
                                      <p:tavLst>
                                        <p:tav tm="0">
                                          <p:val>
                                            <p:strVal val="0-#ppt_w/2"/>
                                          </p:val>
                                        </p:tav>
                                        <p:tav tm="100000">
                                          <p:val>
                                            <p:strVal val="#ppt_x"/>
                                          </p:val>
                                        </p:tav>
                                      </p:tavLst>
                                    </p:anim>
                                    <p:anim calcmode="lin" valueType="num">
                                      <p:cBhvr>
                                        <p:cTn id="20"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60"/>
                                        </p:tgtEl>
                                        <p:attrNameLst>
                                          <p:attrName>style.visibility</p:attrName>
                                        </p:attrNameLst>
                                      </p:cBhvr>
                                      <p:to>
                                        <p:strVal val="visible"/>
                                      </p:to>
                                    </p:set>
                                    <p:anim calcmode="lin" valueType="num">
                                      <p:cBhvr>
                                        <p:cTn id="25" dur="1000" fill="hold"/>
                                        <p:tgtEl>
                                          <p:spTgt spid="60"/>
                                        </p:tgtEl>
                                        <p:attrNameLst>
                                          <p:attrName>ppt_x</p:attrName>
                                        </p:attrNameLst>
                                      </p:cBhvr>
                                      <p:tavLst>
                                        <p:tav tm="0">
                                          <p:val>
                                            <p:strVal val="0-#ppt_w/2"/>
                                          </p:val>
                                        </p:tav>
                                        <p:tav tm="100000">
                                          <p:val>
                                            <p:strVal val="#ppt_x"/>
                                          </p:val>
                                        </p:tav>
                                      </p:tavLst>
                                    </p:anim>
                                    <p:anim calcmode="lin" valueType="num">
                                      <p:cBhvr>
                                        <p:cTn id="26"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63"/>
                                        </p:tgtEl>
                                        <p:attrNameLst>
                                          <p:attrName>style.visibility</p:attrName>
                                        </p:attrNameLst>
                                      </p:cBhvr>
                                      <p:to>
                                        <p:strVal val="visible"/>
                                      </p:to>
                                    </p:set>
                                    <p:anim calcmode="lin" valueType="num">
                                      <p:cBhvr>
                                        <p:cTn id="31" dur="1000" fill="hold"/>
                                        <p:tgtEl>
                                          <p:spTgt spid="63"/>
                                        </p:tgtEl>
                                        <p:attrNameLst>
                                          <p:attrName>ppt_x</p:attrName>
                                        </p:attrNameLst>
                                      </p:cBhvr>
                                      <p:tavLst>
                                        <p:tav tm="0">
                                          <p:val>
                                            <p:strVal val="0-#ppt_w/2"/>
                                          </p:val>
                                        </p:tav>
                                        <p:tav tm="100000">
                                          <p:val>
                                            <p:strVal val="#ppt_x"/>
                                          </p:val>
                                        </p:tav>
                                      </p:tavLst>
                                    </p:anim>
                                    <p:anim calcmode="lin" valueType="num">
                                      <p:cBhvr>
                                        <p:cTn id="32" dur="10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p:tmAbs val="0"/>
                                  </p:iterate>
                                  <p:childTnLst>
                                    <p:set>
                                      <p:cBhvr>
                                        <p:cTn id="36" fill="hold"/>
                                        <p:tgtEl>
                                          <p:spTgt spid="62"/>
                                        </p:tgtEl>
                                        <p:attrNameLst>
                                          <p:attrName>style.visibility</p:attrName>
                                        </p:attrNameLst>
                                      </p:cBhvr>
                                      <p:to>
                                        <p:strVal val="visible"/>
                                      </p:to>
                                    </p:set>
                                    <p:anim calcmode="lin" valueType="num">
                                      <p:cBhvr>
                                        <p:cTn id="37" dur="1000" fill="hold"/>
                                        <p:tgtEl>
                                          <p:spTgt spid="62"/>
                                        </p:tgtEl>
                                        <p:attrNameLst>
                                          <p:attrName>ppt_x</p:attrName>
                                        </p:attrNameLst>
                                      </p:cBhvr>
                                      <p:tavLst>
                                        <p:tav tm="0">
                                          <p:val>
                                            <p:strVal val="0-#ppt_w/2"/>
                                          </p:val>
                                        </p:tav>
                                        <p:tav tm="100000">
                                          <p:val>
                                            <p:strVal val="#ppt_x"/>
                                          </p:val>
                                        </p:tav>
                                      </p:tavLst>
                                    </p:anim>
                                    <p:anim calcmode="lin" valueType="num">
                                      <p:cBhvr>
                                        <p:cTn id="3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iterate>
                                    <p:tmAbs val="0"/>
                                  </p:iterate>
                                  <p:childTnLst>
                                    <p:set>
                                      <p:cBhvr>
                                        <p:cTn id="42" fill="hold"/>
                                        <p:tgtEl>
                                          <p:spTgt spid="64"/>
                                        </p:tgtEl>
                                        <p:attrNameLst>
                                          <p:attrName>style.visibility</p:attrName>
                                        </p:attrNameLst>
                                      </p:cBhvr>
                                      <p:to>
                                        <p:strVal val="visible"/>
                                      </p:to>
                                    </p:set>
                                    <p:anim calcmode="lin" valueType="num">
                                      <p:cBhvr>
                                        <p:cTn id="43" dur="1000" fill="hold"/>
                                        <p:tgtEl>
                                          <p:spTgt spid="64"/>
                                        </p:tgtEl>
                                        <p:attrNameLst>
                                          <p:attrName>ppt_x</p:attrName>
                                        </p:attrNameLst>
                                      </p:cBhvr>
                                      <p:tavLst>
                                        <p:tav tm="0">
                                          <p:val>
                                            <p:strVal val="0-#ppt_w/2"/>
                                          </p:val>
                                        </p:tav>
                                        <p:tav tm="100000">
                                          <p:val>
                                            <p:strVal val="#ppt_x"/>
                                          </p:val>
                                        </p:tav>
                                      </p:tavLst>
                                    </p:anim>
                                    <p:anim calcmode="lin" valueType="num">
                                      <p:cBhvr>
                                        <p:cTn id="44"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advAuto="0"/>
      <p:bldP spid="59" grpId="0" animBg="1" advAuto="0"/>
      <p:bldP spid="60" grpId="0" animBg="1" advAuto="0"/>
      <p:bldP spid="61" grpId="0" animBg="1" advAuto="0"/>
      <p:bldP spid="62" grpId="0" animBg="1" advAuto="0"/>
      <p:bldP spid="63" grpId="0" animBg="1" advAuto="0"/>
      <p:bldP spid="64"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Text&#10;&#10;Description automatically generated">
            <a:extLst>
              <a:ext uri="{FF2B5EF4-FFF2-40B4-BE49-F238E27FC236}">
                <a16:creationId xmlns:a16="http://schemas.microsoft.com/office/drawing/2014/main" id="{05F3D22E-E35A-50C2-EA4F-FE1363C58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descr="A white paper with writing on it&#10;&#10;Description automatically generated with medium confidence">
            <a:extLst>
              <a:ext uri="{FF2B5EF4-FFF2-40B4-BE49-F238E27FC236}">
                <a16:creationId xmlns:a16="http://schemas.microsoft.com/office/drawing/2014/main" id="{66DF72D9-45C2-0981-2AE8-3E502C5A0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pic>
        <p:nvPicPr>
          <p:cNvPr id="4" name="Picture 3" descr="Table&#10;&#10;Description automatically generated">
            <a:extLst>
              <a:ext uri="{FF2B5EF4-FFF2-40B4-BE49-F238E27FC236}">
                <a16:creationId xmlns:a16="http://schemas.microsoft.com/office/drawing/2014/main" id="{2966350F-BE16-200C-9933-1AB7F1F92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528" y="0"/>
            <a:ext cx="5168472" cy="5635593"/>
          </a:xfrm>
          <a:prstGeom prst="rect">
            <a:avLst/>
          </a:prstGeom>
        </p:spPr>
      </p:pic>
      <p:pic>
        <p:nvPicPr>
          <p:cNvPr id="5" name="Picture 4" descr="A picture containing text, person, person&#10;&#10;Description automatically generated">
            <a:extLst>
              <a:ext uri="{FF2B5EF4-FFF2-40B4-BE49-F238E27FC236}">
                <a16:creationId xmlns:a16="http://schemas.microsoft.com/office/drawing/2014/main" id="{F8C84C5A-E6B7-743B-B433-A343F93D4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28" y="456726"/>
            <a:ext cx="8002160" cy="454090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advAuto="0"/>
      <p:bldP spid="71" grpId="0" animBg="1" advAuto="0"/>
      <p:bldP spid="74" grpId="0" animBg="1" advAuto="0"/>
      <p:bldP spid="77" grpId="0" animBg="1" advAuto="0"/>
      <p:bldP spid="80" grpId="0" animBg="1" advAuto="0"/>
      <p:bldP spid="83" grpId="0" animBg="1" advAuto="0"/>
      <p:bldP spid="86" grpId="0" animBg="1" advAuto="0"/>
      <p:bldP spid="89"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a:bodyPr>
          <a:lstStyle/>
          <a:p>
            <a:pPr defTabSz="886967">
              <a:lnSpc>
                <a:spcPct val="100000"/>
              </a:lnSpc>
              <a:defRPr sz="4200" b="1">
                <a:latin typeface="+mj-lt"/>
                <a:ea typeface="+mj-ea"/>
                <a:cs typeface="+mj-cs"/>
                <a:sym typeface="Calibri"/>
              </a:defRPr>
            </a:pPr>
            <a:r>
              <a:rPr lang="en-GB" dirty="0"/>
              <a:t>Unit 4:</a:t>
            </a:r>
            <a:r>
              <a:rPr dirty="0"/>
              <a:t> Public Key</a:t>
            </a:r>
            <a:br>
              <a:rPr dirty="0"/>
            </a:br>
            <a:br>
              <a:rPr dirty="0"/>
            </a:br>
            <a:r>
              <a:rPr lang="en-US" dirty="0"/>
              <a:t>Basics</a:t>
            </a:r>
            <a:br>
              <a:rPr lang="en-US"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pic>
        <p:nvPicPr>
          <p:cNvPr id="5" name="Picture 4" descr="Text&#10;&#10;Description automatically generated">
            <a:extLst>
              <a:ext uri="{FF2B5EF4-FFF2-40B4-BE49-F238E27FC236}">
                <a16:creationId xmlns:a16="http://schemas.microsoft.com/office/drawing/2014/main" id="{419A0D15-0339-6A7E-7D4D-4CC859954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advAuto="0"/>
      <p:bldP spid="206"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1" name="Image" descr="Image">
            <a:hlinkClick r:id="rId2"/>
          </p:cNvPr>
          <p:cNvPicPr>
            <a:picLocks noChangeAspect="1"/>
          </p:cNvPicPr>
          <p:nvPr/>
        </p:nvPicPr>
        <p:blipFill>
          <a:blip r:embed="rId3"/>
          <a:stretch>
            <a:fillRect/>
          </a:stretch>
        </p:blipFill>
        <p:spPr>
          <a:xfrm>
            <a:off x="272142" y="54428"/>
            <a:ext cx="3797013" cy="2847760"/>
          </a:xfrm>
          <a:prstGeom prst="rect">
            <a:avLst/>
          </a:prstGeom>
          <a:ln w="12700">
            <a:miter lim="400000"/>
          </a:ln>
        </p:spPr>
      </p:pic>
      <p:pic>
        <p:nvPicPr>
          <p:cNvPr id="122" name="Screen Shot 2020-02-28 at 07.22.49.png" descr="Screen Shot 2020-02-28 at 07.22.49.png">
            <a:hlinkClick r:id="rId4"/>
          </p:cNvPr>
          <p:cNvPicPr>
            <a:picLocks noChangeAspect="1"/>
          </p:cNvPicPr>
          <p:nvPr/>
        </p:nvPicPr>
        <p:blipFill>
          <a:blip r:embed="rId5"/>
          <a:stretch>
            <a:fillRect/>
          </a:stretch>
        </p:blipFill>
        <p:spPr>
          <a:xfrm>
            <a:off x="4492900" y="2811719"/>
            <a:ext cx="4651100" cy="2691931"/>
          </a:xfrm>
          <a:prstGeom prst="rect">
            <a:avLst/>
          </a:prstGeom>
          <a:ln w="12700">
            <a:miter lim="400000"/>
          </a:ln>
        </p:spPr>
      </p:pic>
      <p:pic>
        <p:nvPicPr>
          <p:cNvPr id="123" name="Screen Shot 2020-02-28 at 07.24.17.png" descr="Screen Shot 2020-02-28 at 07.24.17.png">
            <a:hlinkClick r:id="rId6"/>
          </p:cNvPr>
          <p:cNvPicPr>
            <a:picLocks noChangeAspect="1"/>
          </p:cNvPicPr>
          <p:nvPr/>
        </p:nvPicPr>
        <p:blipFill>
          <a:blip r:embed="rId7"/>
          <a:stretch>
            <a:fillRect/>
          </a:stretch>
        </p:blipFill>
        <p:spPr>
          <a:xfrm>
            <a:off x="40821" y="3578322"/>
            <a:ext cx="3797013" cy="1594207"/>
          </a:xfrm>
          <a:prstGeom prst="rect">
            <a:avLst/>
          </a:prstGeom>
          <a:ln w="12700">
            <a:miter lim="400000"/>
          </a:ln>
        </p:spPr>
      </p:pic>
      <p:pic>
        <p:nvPicPr>
          <p:cNvPr id="124" name="Screen Shot 2020-02-28 at 08.59.15.png" descr="Screen Shot 2020-02-28 at 08.59.15.png">
            <a:hlinkClick r:id="rId8"/>
          </p:cNvPr>
          <p:cNvPicPr>
            <a:picLocks noChangeAspect="1"/>
          </p:cNvPicPr>
          <p:nvPr/>
        </p:nvPicPr>
        <p:blipFill>
          <a:blip r:embed="rId9"/>
          <a:stretch>
            <a:fillRect/>
          </a:stretch>
        </p:blipFill>
        <p:spPr>
          <a:xfrm>
            <a:off x="4434042" y="118580"/>
            <a:ext cx="4768817" cy="227010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21"/>
                                        </p:tgtEl>
                                        <p:attrNameLst>
                                          <p:attrName>style.visibility</p:attrName>
                                        </p:attrNameLst>
                                      </p:cBhvr>
                                      <p:to>
                                        <p:strVal val="visible"/>
                                      </p:to>
                                    </p:set>
                                    <p:anim calcmode="lin" valueType="num">
                                      <p:cBhvr>
                                        <p:cTn id="7" dur="1000" fill="hold"/>
                                        <p:tgtEl>
                                          <p:spTgt spid="121"/>
                                        </p:tgtEl>
                                        <p:attrNameLst>
                                          <p:attrName>ppt_x</p:attrName>
                                        </p:attrNameLst>
                                      </p:cBhvr>
                                      <p:tavLst>
                                        <p:tav tm="0">
                                          <p:val>
                                            <p:strVal val="0-#ppt_w/2"/>
                                          </p:val>
                                        </p:tav>
                                        <p:tav tm="100000">
                                          <p:val>
                                            <p:strVal val="#ppt_x"/>
                                          </p:val>
                                        </p:tav>
                                      </p:tavLst>
                                    </p:anim>
                                    <p:anim calcmode="lin" valueType="num">
                                      <p:cBhvr>
                                        <p:cTn id="8" dur="10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123"/>
                                        </p:tgtEl>
                                        <p:attrNameLst>
                                          <p:attrName>style.visibility</p:attrName>
                                        </p:attrNameLst>
                                      </p:cBhvr>
                                      <p:to>
                                        <p:strVal val="visible"/>
                                      </p:to>
                                    </p:set>
                                    <p:anim calcmode="lin" valueType="num">
                                      <p:cBhvr>
                                        <p:cTn id="13" dur="1000" fill="hold"/>
                                        <p:tgtEl>
                                          <p:spTgt spid="123"/>
                                        </p:tgtEl>
                                        <p:attrNameLst>
                                          <p:attrName>ppt_x</p:attrName>
                                        </p:attrNameLst>
                                      </p:cBhvr>
                                      <p:tavLst>
                                        <p:tav tm="0">
                                          <p:val>
                                            <p:strVal val="0-#ppt_w/2"/>
                                          </p:val>
                                        </p:tav>
                                        <p:tav tm="100000">
                                          <p:val>
                                            <p:strVal val="#ppt_x"/>
                                          </p:val>
                                        </p:tav>
                                      </p:tavLst>
                                    </p:anim>
                                    <p:anim calcmode="lin" valueType="num">
                                      <p:cBhvr>
                                        <p:cTn id="14" dur="1000" fill="hold"/>
                                        <p:tgtEl>
                                          <p:spTgt spid="12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122"/>
                                        </p:tgtEl>
                                        <p:attrNameLst>
                                          <p:attrName>style.visibility</p:attrName>
                                        </p:attrNameLst>
                                      </p:cBhvr>
                                      <p:to>
                                        <p:strVal val="visible"/>
                                      </p:to>
                                    </p:set>
                                    <p:anim calcmode="lin" valueType="num">
                                      <p:cBhvr>
                                        <p:cTn id="19" dur="1000" fill="hold"/>
                                        <p:tgtEl>
                                          <p:spTgt spid="122"/>
                                        </p:tgtEl>
                                        <p:attrNameLst>
                                          <p:attrName>ppt_x</p:attrName>
                                        </p:attrNameLst>
                                      </p:cBhvr>
                                      <p:tavLst>
                                        <p:tav tm="0">
                                          <p:val>
                                            <p:strVal val="0-#ppt_w/2"/>
                                          </p:val>
                                        </p:tav>
                                        <p:tav tm="100000">
                                          <p:val>
                                            <p:strVal val="#ppt_x"/>
                                          </p:val>
                                        </p:tav>
                                      </p:tavLst>
                                    </p:anim>
                                    <p:anim calcmode="lin" valueType="num">
                                      <p:cBhvr>
                                        <p:cTn id="20" dur="10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124"/>
                                        </p:tgtEl>
                                        <p:attrNameLst>
                                          <p:attrName>style.visibility</p:attrName>
                                        </p:attrNameLst>
                                      </p:cBhvr>
                                      <p:to>
                                        <p:strVal val="visible"/>
                                      </p:to>
                                    </p:set>
                                    <p:anim calcmode="lin" valueType="num">
                                      <p:cBhvr>
                                        <p:cTn id="25" dur="1000" fill="hold"/>
                                        <p:tgtEl>
                                          <p:spTgt spid="124"/>
                                        </p:tgtEl>
                                        <p:attrNameLst>
                                          <p:attrName>ppt_x</p:attrName>
                                        </p:attrNameLst>
                                      </p:cBhvr>
                                      <p:tavLst>
                                        <p:tav tm="0">
                                          <p:val>
                                            <p:strVal val="0-#ppt_w/2"/>
                                          </p:val>
                                        </p:tav>
                                        <p:tav tm="100000">
                                          <p:val>
                                            <p:strVal val="#ppt_x"/>
                                          </p:val>
                                        </p:tav>
                                      </p:tavLst>
                                    </p:anim>
                                    <p:anim calcmode="lin" valueType="num">
                                      <p:cBhvr>
                                        <p:cTn id="26" dur="10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P spid="122" grpId="0" animBg="1" advAuto="0"/>
      <p:bldP spid="123" grpId="0" animBg="1" advAuto="0"/>
      <p:bldP spid="124" grpId="0"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Digital Certificates</a:t>
            </a:r>
            <a:br>
              <a:rPr dirty="0"/>
            </a:br>
            <a:r>
              <a:rPr sz="1800" b="0" dirty="0"/>
              <a:t>Introduction</a:t>
            </a:r>
            <a:br>
              <a:rPr sz="1800" b="0" dirty="0"/>
            </a:br>
            <a:r>
              <a:rPr sz="1800" b="0" dirty="0"/>
              <a:t>Authentication Methods</a:t>
            </a:r>
            <a:br>
              <a:rPr sz="1800" b="0" dirty="0"/>
            </a:br>
            <a:r>
              <a:rPr lang="en-US" sz="1800" b="0" dirty="0"/>
              <a:t>Public Key Infrastructures</a:t>
            </a:r>
            <a:r>
              <a:rPr sz="1800" b="0" dirty="0"/>
              <a:t> </a:t>
            </a:r>
            <a:br>
              <a:rPr sz="1800" b="0" dirty="0"/>
            </a:br>
            <a:r>
              <a:rPr sz="1800" b="0" dirty="0"/>
              <a:t>Digital Certificate Passing </a:t>
            </a:r>
            <a:br>
              <a:rPr lang="en-US" sz="1800" b="0" dirty="0"/>
            </a:br>
            <a:r>
              <a:rPr lang="en-GB" sz="1800" b="0" dirty="0"/>
              <a:t>Digital Signatures</a:t>
            </a:r>
            <a:br>
              <a:rPr sz="1800" b="0" dirty="0"/>
            </a:br>
            <a:br>
              <a:rPr sz="1800" b="0" dirty="0"/>
            </a:br>
            <a:r>
              <a:rPr sz="2700" dirty="0">
                <a:solidFill>
                  <a:srgbClr val="000000"/>
                </a:solidFill>
              </a:rPr>
              <a:t>Prof Bill Buchanan OBE</a:t>
            </a:r>
            <a:br>
              <a:rPr sz="1800" b="0" dirty="0"/>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7" name="Picture 6" descr="A cup on a map&#10;&#10;Description automatically generated with low confidence">
            <a:extLst>
              <a:ext uri="{FF2B5EF4-FFF2-40B4-BE49-F238E27FC236}">
                <a16:creationId xmlns:a16="http://schemas.microsoft.com/office/drawing/2014/main" id="{5850BFF3-C6A2-704D-B78E-0BE6D7448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prstGeom prst="rect">
            <a:avLst/>
          </a:prstGeom>
        </p:spPr>
        <p:txBody>
          <a:bodyPr/>
          <a:lstStyle/>
          <a:p>
            <a:endParaRPr/>
          </a:p>
        </p:txBody>
      </p:sp>
      <p:sp>
        <p:nvSpPr>
          <p:cNvPr id="132" name="Content Placeholder 2"/>
          <p:cNvSpPr txBox="1">
            <a:spLocks noGrp="1"/>
          </p:cNvSpPr>
          <p:nvPr>
            <p:ph type="body" idx="1"/>
          </p:nvPr>
        </p:nvSpPr>
        <p:spPr>
          <a:prstGeom prst="rect">
            <a:avLst/>
          </a:prstGeom>
        </p:spPr>
        <p:txBody>
          <a:bodyPr/>
          <a:lstStyle/>
          <a:p>
            <a:endParaRPr/>
          </a:p>
        </p:txBody>
      </p:sp>
      <p:pic>
        <p:nvPicPr>
          <p:cNvPr id="133" name="Picture 4" descr="Picture 4"/>
          <p:cNvPicPr>
            <a:picLocks noChangeAspect="1"/>
          </p:cNvPicPr>
          <p:nvPr/>
        </p:nvPicPr>
        <p:blipFill>
          <a:blip r:embed="rId2"/>
          <a:stretch>
            <a:fillRect/>
          </a:stretch>
        </p:blipFill>
        <p:spPr>
          <a:xfrm>
            <a:off x="0" y="1"/>
            <a:ext cx="9144000" cy="5715001"/>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5"/>
          <p:cNvSpPr txBox="1">
            <a:spLocks noGrp="1"/>
          </p:cNvSpPr>
          <p:nvPr>
            <p:ph type="title"/>
          </p:nvPr>
        </p:nvSpPr>
        <p:spPr>
          <a:prstGeom prst="rect">
            <a:avLst/>
          </a:prstGeom>
        </p:spPr>
        <p:txBody>
          <a:bodyPr/>
          <a:lstStyle/>
          <a:p>
            <a:endParaRPr/>
          </a:p>
        </p:txBody>
      </p:sp>
      <p:pic>
        <p:nvPicPr>
          <p:cNvPr id="136" name="Object 4" descr="Object 4"/>
          <p:cNvPicPr>
            <a:picLocks noChangeAspect="1"/>
          </p:cNvPicPr>
          <p:nvPr/>
        </p:nvPicPr>
        <p:blipFill>
          <a:blip r:embed="rId2"/>
          <a:stretch>
            <a:fillRect/>
          </a:stretch>
        </p:blipFill>
        <p:spPr>
          <a:xfrm>
            <a:off x="0" y="0"/>
            <a:ext cx="9144000" cy="5636949"/>
          </a:xfrm>
          <a:prstGeom prst="rect">
            <a:avLst/>
          </a:prstGeom>
          <a:ln w="12700">
            <a:miter lim="400000"/>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5"/>
          <p:cNvSpPr txBox="1">
            <a:spLocks noGrp="1"/>
          </p:cNvSpPr>
          <p:nvPr>
            <p:ph type="title"/>
          </p:nvPr>
        </p:nvSpPr>
        <p:spPr>
          <a:prstGeom prst="rect">
            <a:avLst/>
          </a:prstGeom>
        </p:spPr>
        <p:txBody>
          <a:bodyPr/>
          <a:lstStyle/>
          <a:p>
            <a:endParaRPr/>
          </a:p>
        </p:txBody>
      </p:sp>
      <p:pic>
        <p:nvPicPr>
          <p:cNvPr id="139"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Digital Signatures</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7" name="Picture 6" descr="Diagram&#10;&#10;Description automatically generated">
            <a:extLst>
              <a:ext uri="{FF2B5EF4-FFF2-40B4-BE49-F238E27FC236}">
                <a16:creationId xmlns:a16="http://schemas.microsoft.com/office/drawing/2014/main" id="{9DA0957B-E25A-B050-013E-BEDDE569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89" y="1598892"/>
            <a:ext cx="7772400" cy="3319581"/>
          </a:xfrm>
          <a:prstGeom prst="rect">
            <a:avLst/>
          </a:prstGeom>
        </p:spPr>
      </p:pic>
    </p:spTree>
    <p:extLst>
      <p:ext uri="{BB962C8B-B14F-4D97-AF65-F5344CB8AC3E}">
        <p14:creationId xmlns:p14="http://schemas.microsoft.com/office/powerpoint/2010/main" val="281293390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Rectangle 5"/>
          <p:cNvSpPr txBox="1">
            <a:spLocks noGrp="1"/>
          </p:cNvSpPr>
          <p:nvPr>
            <p:ph type="title"/>
          </p:nvPr>
        </p:nvSpPr>
        <p:spPr>
          <a:prstGeom prst="rect">
            <a:avLst/>
          </a:prstGeom>
        </p:spPr>
        <p:txBody>
          <a:bodyPr/>
          <a:lstStyle/>
          <a:p>
            <a:endParaRPr/>
          </a:p>
        </p:txBody>
      </p:sp>
      <p:pic>
        <p:nvPicPr>
          <p:cNvPr id="142"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145"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5"/>
          <p:cNvSpPr txBox="1">
            <a:spLocks noGrp="1"/>
          </p:cNvSpPr>
          <p:nvPr>
            <p:ph type="title"/>
          </p:nvPr>
        </p:nvSpPr>
        <p:spPr>
          <a:prstGeom prst="rect">
            <a:avLst/>
          </a:prstGeom>
        </p:spPr>
        <p:txBody>
          <a:bodyPr/>
          <a:lstStyle/>
          <a:p>
            <a:endParaRPr/>
          </a:p>
        </p:txBody>
      </p:sp>
      <p:pic>
        <p:nvPicPr>
          <p:cNvPr id="148"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xfrm>
            <a:off x="468312" y="309016"/>
            <a:ext cx="5327651" cy="4660504"/>
          </a:xfrm>
          <a:prstGeom prst="rect">
            <a:avLst/>
          </a:prstGeom>
        </p:spPr>
        <p:txBody>
          <a:bodyPr/>
          <a:lstStyle/>
          <a:p>
            <a:pPr algn="l">
              <a:defRPr sz="3900" b="1">
                <a:solidFill>
                  <a:srgbClr val="C00000"/>
                </a:solidFill>
              </a:defRPr>
            </a:pPr>
            <a:r>
              <a:rPr dirty="0"/>
              <a:t>Unit 6: Digital Certificates</a:t>
            </a:r>
            <a:br>
              <a:rPr dirty="0"/>
            </a:br>
            <a:r>
              <a:rPr sz="1800" b="0" dirty="0"/>
              <a:t>Introduction</a:t>
            </a:r>
            <a:br>
              <a:rPr sz="1800" b="0" dirty="0"/>
            </a:br>
            <a:r>
              <a:rPr sz="1800" b="0" dirty="0"/>
              <a:t>Authentication Methods</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20B16675-7A22-684A-AA2E-C705EE10C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5"/>
          <p:cNvSpPr txBox="1">
            <a:spLocks noGrp="1"/>
          </p:cNvSpPr>
          <p:nvPr>
            <p:ph type="title"/>
          </p:nvPr>
        </p:nvSpPr>
        <p:spPr>
          <a:prstGeom prst="rect">
            <a:avLst/>
          </a:prstGeom>
        </p:spPr>
        <p:txBody>
          <a:bodyPr/>
          <a:lstStyle/>
          <a:p>
            <a:endParaRPr/>
          </a:p>
        </p:txBody>
      </p:sp>
      <p:pic>
        <p:nvPicPr>
          <p:cNvPr id="154"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5"/>
          <p:cNvSpPr txBox="1">
            <a:spLocks noGrp="1"/>
          </p:cNvSpPr>
          <p:nvPr>
            <p:ph type="title"/>
          </p:nvPr>
        </p:nvSpPr>
        <p:spPr>
          <a:prstGeom prst="rect">
            <a:avLst/>
          </a:prstGeom>
        </p:spPr>
        <p:txBody>
          <a:bodyPr/>
          <a:lstStyle/>
          <a:p>
            <a:endParaRPr/>
          </a:p>
        </p:txBody>
      </p:sp>
      <p:pic>
        <p:nvPicPr>
          <p:cNvPr id="15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5"/>
          <p:cNvSpPr txBox="1">
            <a:spLocks noGrp="1"/>
          </p:cNvSpPr>
          <p:nvPr>
            <p:ph type="title"/>
          </p:nvPr>
        </p:nvSpPr>
        <p:spPr>
          <a:prstGeom prst="rect">
            <a:avLst/>
          </a:prstGeom>
        </p:spPr>
        <p:txBody>
          <a:bodyPr/>
          <a:lstStyle/>
          <a:p>
            <a:endParaRPr/>
          </a:p>
        </p:txBody>
      </p:sp>
      <p:pic>
        <p:nvPicPr>
          <p:cNvPr id="160"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5"/>
          <p:cNvSpPr txBox="1">
            <a:spLocks noGrp="1"/>
          </p:cNvSpPr>
          <p:nvPr>
            <p:ph type="title"/>
          </p:nvPr>
        </p:nvSpPr>
        <p:spPr>
          <a:prstGeom prst="rect">
            <a:avLst/>
          </a:prstGeom>
        </p:spPr>
        <p:txBody>
          <a:bodyPr/>
          <a:lstStyle/>
          <a:p>
            <a:endParaRPr/>
          </a:p>
        </p:txBody>
      </p:sp>
      <p:pic>
        <p:nvPicPr>
          <p:cNvPr id="163"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5"/>
          <p:cNvSpPr txBox="1">
            <a:spLocks noGrp="1"/>
          </p:cNvSpPr>
          <p:nvPr>
            <p:ph type="title"/>
          </p:nvPr>
        </p:nvSpPr>
        <p:spPr>
          <a:prstGeom prst="rect">
            <a:avLst/>
          </a:prstGeom>
        </p:spPr>
        <p:txBody>
          <a:bodyPr/>
          <a:lstStyle/>
          <a:p>
            <a:endParaRPr/>
          </a:p>
        </p:txBody>
      </p:sp>
      <p:pic>
        <p:nvPicPr>
          <p:cNvPr id="166"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noGrp="1"/>
          </p:cNvSpPr>
          <p:nvPr>
            <p:ph type="title"/>
          </p:nvPr>
        </p:nvSpPr>
        <p:spPr>
          <a:xfrm>
            <a:off x="239712" y="614213"/>
            <a:ext cx="5327651" cy="3686474"/>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C1FBC982-7AD6-1A40-9010-EC2222A28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5"/>
          <p:cNvSpPr txBox="1">
            <a:spLocks noGrp="1"/>
          </p:cNvSpPr>
          <p:nvPr>
            <p:ph type="title"/>
          </p:nvPr>
        </p:nvSpPr>
        <p:spPr>
          <a:prstGeom prst="rect">
            <a:avLst/>
          </a:prstGeom>
        </p:spPr>
        <p:txBody>
          <a:bodyPr/>
          <a:lstStyle/>
          <a:p>
            <a:endParaRPr/>
          </a:p>
        </p:txBody>
      </p:sp>
      <p:pic>
        <p:nvPicPr>
          <p:cNvPr id="172"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5"/>
          <p:cNvSpPr txBox="1">
            <a:spLocks noGrp="1"/>
          </p:cNvSpPr>
          <p:nvPr>
            <p:ph type="title"/>
          </p:nvPr>
        </p:nvSpPr>
        <p:spPr>
          <a:prstGeom prst="rect">
            <a:avLst/>
          </a:prstGeom>
        </p:spPr>
        <p:txBody>
          <a:bodyPr/>
          <a:lstStyle/>
          <a:p>
            <a:endParaRPr/>
          </a:p>
        </p:txBody>
      </p:sp>
      <p:pic>
        <p:nvPicPr>
          <p:cNvPr id="175"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5"/>
          <p:cNvSpPr txBox="1">
            <a:spLocks noGrp="1"/>
          </p:cNvSpPr>
          <p:nvPr>
            <p:ph type="title"/>
          </p:nvPr>
        </p:nvSpPr>
        <p:spPr>
          <a:prstGeom prst="rect">
            <a:avLst/>
          </a:prstGeom>
        </p:spPr>
        <p:txBody>
          <a:bodyPr/>
          <a:lstStyle/>
          <a:p>
            <a:endParaRPr/>
          </a:p>
        </p:txBody>
      </p:sp>
      <p:pic>
        <p:nvPicPr>
          <p:cNvPr id="178"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5"/>
          <p:cNvSpPr txBox="1">
            <a:spLocks noGrp="1"/>
          </p:cNvSpPr>
          <p:nvPr>
            <p:ph type="title"/>
          </p:nvPr>
        </p:nvSpPr>
        <p:spPr>
          <a:prstGeom prst="rect">
            <a:avLst/>
          </a:prstGeom>
        </p:spPr>
        <p:txBody>
          <a:bodyPr/>
          <a:lstStyle/>
          <a:p>
            <a:endParaRPr/>
          </a:p>
        </p:txBody>
      </p:sp>
      <p:pic>
        <p:nvPicPr>
          <p:cNvPr id="181"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5"/>
          <p:cNvSpPr txBox="1">
            <a:spLocks noGrp="1"/>
          </p:cNvSpPr>
          <p:nvPr>
            <p:ph type="title"/>
          </p:nvPr>
        </p:nvSpPr>
        <p:spPr>
          <a:prstGeom prst="rect">
            <a:avLst/>
          </a:prstGeom>
        </p:spPr>
        <p:txBody>
          <a:bodyPr/>
          <a:lstStyle/>
          <a:p>
            <a:endParaRPr/>
          </a:p>
        </p:txBody>
      </p:sp>
      <p:pic>
        <p:nvPicPr>
          <p:cNvPr id="184"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5"/>
          <p:cNvSpPr txBox="1">
            <a:spLocks noGrp="1"/>
          </p:cNvSpPr>
          <p:nvPr>
            <p:ph type="title"/>
          </p:nvPr>
        </p:nvSpPr>
        <p:spPr>
          <a:prstGeom prst="rect">
            <a:avLst/>
          </a:prstGeom>
        </p:spPr>
        <p:txBody>
          <a:bodyPr/>
          <a:lstStyle/>
          <a:p>
            <a:endParaRPr/>
          </a:p>
        </p:txBody>
      </p:sp>
      <p:pic>
        <p:nvPicPr>
          <p:cNvPr id="18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468312" y="722362"/>
            <a:ext cx="5327651" cy="4399261"/>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p>
          <a:p>
            <a:pPr algn="l">
              <a:defRPr sz="3900" b="1">
                <a:solidFill>
                  <a:srgbClr val="C00000"/>
                </a:solidFill>
              </a:defRPr>
            </a:pPr>
            <a:r>
              <a:rPr sz="1800" b="0" dirty="0"/>
              <a:t>Certificate Creation</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4" name="Picture 3" descr="Text, letter&#10;&#10;Description automatically generated">
            <a:extLst>
              <a:ext uri="{FF2B5EF4-FFF2-40B4-BE49-F238E27FC236}">
                <a16:creationId xmlns:a16="http://schemas.microsoft.com/office/drawing/2014/main" id="{75B16928-062A-9F4F-B631-DD49CDE00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981" y="1097812"/>
            <a:ext cx="4692501" cy="3519376"/>
          </a:xfrm>
          <a:prstGeom prst="rect">
            <a:avLst/>
          </a:prstGeom>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5"/>
          <p:cNvSpPr txBox="1">
            <a:spLocks noGrp="1"/>
          </p:cNvSpPr>
          <p:nvPr>
            <p:ph type="title"/>
          </p:nvPr>
        </p:nvSpPr>
        <p:spPr>
          <a:prstGeom prst="rect">
            <a:avLst/>
          </a:prstGeom>
        </p:spPr>
        <p:txBody>
          <a:bodyPr/>
          <a:lstStyle/>
          <a:p>
            <a:endParaRPr/>
          </a:p>
        </p:txBody>
      </p:sp>
      <p:pic>
        <p:nvPicPr>
          <p:cNvPr id="193" name="0*-tJBF07rGDiKMDzX.jpg" descr="0*-tJBF07rGDiKMDzX.jpg"/>
          <p:cNvPicPr>
            <a:picLocks noChangeAspect="1"/>
          </p:cNvPicPr>
          <p:nvPr/>
        </p:nvPicPr>
        <p:blipFill>
          <a:blip r:embed="rId2"/>
          <a:stretch>
            <a:fillRect/>
          </a:stretch>
        </p:blipFill>
        <p:spPr>
          <a:xfrm>
            <a:off x="1020682" y="69715"/>
            <a:ext cx="7102636" cy="5575570"/>
          </a:xfrm>
          <a:prstGeom prst="rect">
            <a:avLst/>
          </a:prstGeom>
          <a:ln w="12700">
            <a:miter lim="400000"/>
          </a:ln>
        </p:spPr>
      </p:pic>
      <p:grpSp>
        <p:nvGrpSpPr>
          <p:cNvPr id="196" name="0*ghKTZVG0LYweYfou.jpg"/>
          <p:cNvGrpSpPr/>
          <p:nvPr/>
        </p:nvGrpSpPr>
        <p:grpSpPr>
          <a:xfrm>
            <a:off x="1445307" y="228865"/>
            <a:ext cx="12531330" cy="11212516"/>
            <a:chOff x="116573" y="-400450"/>
            <a:chExt cx="13488056" cy="12012073"/>
          </a:xfrm>
        </p:grpSpPr>
        <p:pic>
          <p:nvPicPr>
            <p:cNvPr id="195" name="0*ghKTZVG0LYweYfou.jpg" descr="0*ghKTZVG0LYweYfou.jpg"/>
            <p:cNvPicPr>
              <a:picLocks noChangeAspect="1"/>
            </p:cNvPicPr>
            <p:nvPr/>
          </p:nvPicPr>
          <p:blipFill>
            <a:blip r:embed="rId3"/>
            <a:stretch>
              <a:fillRect/>
            </a:stretch>
          </p:blipFill>
          <p:spPr>
            <a:xfrm>
              <a:off x="116573" y="-400450"/>
              <a:ext cx="5310806" cy="5421911"/>
            </a:xfrm>
            <a:prstGeom prst="rect">
              <a:avLst/>
            </a:prstGeom>
            <a:ln>
              <a:noFill/>
            </a:ln>
            <a:effectLst/>
          </p:spPr>
        </p:pic>
        <p:pic>
          <p:nvPicPr>
            <p:cNvPr id="194" name="0*ghKTZVG0LYweYfou.jpg" descr="0*ghKTZVG0LYweYfou.jpg"/>
            <p:cNvPicPr>
              <a:picLocks/>
            </p:cNvPicPr>
            <p:nvPr/>
          </p:nvPicPr>
          <p:blipFill>
            <a:blip r:embed="rId4"/>
            <a:stretch>
              <a:fillRect/>
            </a:stretch>
          </p:blipFill>
          <p:spPr>
            <a:xfrm>
              <a:off x="5730629" y="3543298"/>
              <a:ext cx="7874000" cy="8068325"/>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000" fill="hold"/>
                                        <p:tgtEl>
                                          <p:spTgt spid="196"/>
                                        </p:tgtEl>
                                        <p:attrNameLst>
                                          <p:attrName>ppt_x</p:attrName>
                                        </p:attrNameLst>
                                      </p:cBhvr>
                                      <p:tavLst>
                                        <p:tav tm="0">
                                          <p:val>
                                            <p:strVal val="0-#ppt_w/2"/>
                                          </p:val>
                                        </p:tav>
                                        <p:tav tm="100000">
                                          <p:val>
                                            <p:strVal val="#ppt_x"/>
                                          </p:val>
                                        </p:tav>
                                      </p:tavLst>
                                    </p:anim>
                                    <p:anim calcmode="lin" valueType="num">
                                      <p:cBhvr>
                                        <p:cTn id="8"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5"/>
          <p:cNvSpPr txBox="1">
            <a:spLocks noGrp="1"/>
          </p:cNvSpPr>
          <p:nvPr>
            <p:ph type="title"/>
          </p:nvPr>
        </p:nvSpPr>
        <p:spPr>
          <a:prstGeom prst="rect">
            <a:avLst/>
          </a:prstGeom>
        </p:spPr>
        <p:txBody>
          <a:bodyPr/>
          <a:lstStyle/>
          <a:p>
            <a:endParaRPr/>
          </a:p>
        </p:txBody>
      </p:sp>
      <p:pic>
        <p:nvPicPr>
          <p:cNvPr id="199" name="1*4AaR2uZAcu23xpsErNVULw.png" descr="1*4AaR2uZAcu23xpsErNVULw.png"/>
          <p:cNvPicPr>
            <a:picLocks noChangeAspect="1"/>
          </p:cNvPicPr>
          <p:nvPr/>
        </p:nvPicPr>
        <p:blipFill>
          <a:blip r:embed="rId2"/>
          <a:stretch>
            <a:fillRect/>
          </a:stretch>
        </p:blipFill>
        <p:spPr>
          <a:xfrm>
            <a:off x="311904" y="1351620"/>
            <a:ext cx="1924821" cy="1924821"/>
          </a:xfrm>
          <a:prstGeom prst="rect">
            <a:avLst/>
          </a:prstGeom>
          <a:ln w="12700">
            <a:miter lim="400000"/>
          </a:ln>
        </p:spPr>
      </p:pic>
      <p:pic>
        <p:nvPicPr>
          <p:cNvPr id="200" name="1*iF-0IiSrX16m5tHXIqNnIA.png" descr="1*iF-0IiSrX16m5tHXIqNnIA.png"/>
          <p:cNvPicPr>
            <a:picLocks noChangeAspect="1"/>
          </p:cNvPicPr>
          <p:nvPr/>
        </p:nvPicPr>
        <p:blipFill>
          <a:blip r:embed="rId3"/>
          <a:stretch>
            <a:fillRect/>
          </a:stretch>
        </p:blipFill>
        <p:spPr>
          <a:xfrm>
            <a:off x="2810231" y="2029989"/>
            <a:ext cx="5706180" cy="2920007"/>
          </a:xfrm>
          <a:prstGeom prst="rect">
            <a:avLst/>
          </a:prstGeom>
          <a:ln w="12700">
            <a:miter lim="400000"/>
          </a:ln>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5"/>
          <p:cNvSpPr txBox="1">
            <a:spLocks noGrp="1"/>
          </p:cNvSpPr>
          <p:nvPr>
            <p:ph type="title"/>
          </p:nvPr>
        </p:nvSpPr>
        <p:spPr>
          <a:prstGeom prst="rect">
            <a:avLst/>
          </a:prstGeom>
        </p:spPr>
        <p:txBody>
          <a:bodyPr/>
          <a:lstStyle/>
          <a:p>
            <a:endParaRPr/>
          </a:p>
        </p:txBody>
      </p:sp>
      <p:sp>
        <p:nvSpPr>
          <p:cNvPr id="203" name="-----BEGIN CERTIFICATE-----…"/>
          <p:cNvSpPr/>
          <p:nvPr/>
        </p:nvSpPr>
        <p:spPr>
          <a:xfrm>
            <a:off x="147913" y="245272"/>
            <a:ext cx="5210067" cy="40370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-----BEGIN CERTIFICATE-----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MIIEwTCCA6mgAwIBAgIRAO93GGFLfHwOCAAAAAAucZgwDQYJKoZIhvcNAQELBQAw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QjELMAkGA1UEBhMCVVMxHjAcBgNVBAoTFUdvb2dsZSBUcnVzdCBTZXJ2aWNlczET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MBEGA1UEAxMKR1RTIENBIDFPMTAeFw0yMDAyMTIxMTQ3NDFaFw0yMDA1MDYxMTQ3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NDFaMGgxCzAJBgNVBAYTAlVTMRMwEQYDVQQIEwpDYWxpZm9ybmlhMRYwFAYDVQQH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Ew1Nb3VudGFpbiBWaWV3MRMwEQYDVQQKEwpHb29nbGUgTExDMRcwFQYDVQQDEw53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d3cuZ29vZ2xlLmNvbTBZMBMGByqGSM49AgEGCCqGSM49AwEHA0IABCzzLJYFJb8W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TpQxWL0TySDvfEWCkMe7l81CFspT60knl13YILNdTM22sUwPycyogKjBSaQZ9Axi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hCeGEAiJkbejggJVMIICUTAOBgNVHQ8BAf8EBAMCB4AwEwYDVR0lBAwwCgYIKwYB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BQUHAwEwDAYDVR0TAQH/BAIwADAdBgNVHQ4EFgQU9Ty3t90o7UW9+Hc6kv/j9511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BBwwHwYDVR0jBBgwFoAUmNH4bhDrz5vsYJ8YkBug630J/SswZAYIKwYBBQUHAQEE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WDBWMCcGCCsGAQUFBzABhhtodHRwOi8vb2NzcC5wa2kuZ29vZy9ndHMxbzEwKwYI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KwYBBQUHMAKGH2h0dHA6Ly9wa2kuZ29vZy9nc3IyL0dUUzFPMS5jcnQwGQYDVR0R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BBIwEIIOd3d3Lmdvb2dsZS5jb20wIQYDVR0gBBowGDAIBgZngQwBAgIwDAYKKwYB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BAHWeQIFAzAvBgNVHR8EKDAmMCSgIqAghh5odHRwOi8vY3JsLnBraS5nb29nL0dU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UzFPMS5jcmwwggEFBgorBgEEAdZ5AgQCBIH2BIHzAPEAdgCyHgXMi6LNiiBOh2b5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K7mKJSBna9r6cOeySVMt74uQXgAAAXA5cNqwAAAEAwBHMEUCIQCojKtzOe8l1JYK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HmKnbt1puqT4AE3peMVAVk/WeWGp1QIgBvRMbNkwF6i8+JVv3CfTHKvFd8e00+GY</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PbXJZb1drKEAdwBep3P531bA57U2SH3QSeAyepGaDIShEhKEGHWWgXFFWAAAAXA5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cNrLAAAEAwBIMEYCIQCQSONppELPODh65oFT5ZAGsSQz4FsjNNZedgS7WqzLnQIh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AMAru0QUuoE3RWngfhI6W7n1kxkEmd0vSZTe6+Ql+JVuMA0GCSqGSIb3DQEBCwUA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A4IBAQCDU8CVusGstVk1lAmrtg3DyYhNV1UnKyLk3RrHKumwYz5mC25bWGoLVKvv</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pwxBN3zA329/9JZq0mnn0vmPMxjTDvh9sVQ7g4znwha/KJfzL8AZKUdldD9O+hDO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tlHtqVqITZPCAI/ANvbHdZiMEePB8eA+oTiw2ucChqLlsop5Mio8ckg7aXG4/QfC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AIDbvkoffK44rs4UEpsaqGe9QqMJjTuO7ZCZrFd1m3geq2ARKPHgPoPM6UbDdqgO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TNQo9C0F5ZlOkOgV/qshvpTO4YzE7TB2U571eYEqNXH48syVx8XSk3P7FjM7FIZ2</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IzbJSEipZJm8DsP10fFXpToIn+zK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-----END CERTIFICATE-----</a:t>
            </a:r>
          </a:p>
        </p:txBody>
      </p:sp>
      <p:sp>
        <p:nvSpPr>
          <p:cNvPr id="204" name="PEM"/>
          <p:cNvSpPr/>
          <p:nvPr/>
        </p:nvSpPr>
        <p:spPr>
          <a:xfrm>
            <a:off x="2428838" y="-14047"/>
            <a:ext cx="1270001" cy="477544"/>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t>PEM</a:t>
            </a:r>
          </a:p>
        </p:txBody>
      </p:sp>
      <p:sp>
        <p:nvSpPr>
          <p:cNvPr id="205" name="openssl x509 -outform der -in www-google-com.pem -out google.crt…"/>
          <p:cNvSpPr/>
          <p:nvPr/>
        </p:nvSpPr>
        <p:spPr>
          <a:xfrm>
            <a:off x="43972" y="4555948"/>
            <a:ext cx="6707505" cy="802329"/>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a:defRPr>
                <a:solidFill>
                  <a:srgbClr val="FFFFFF"/>
                </a:solidFill>
              </a:defRPr>
            </a:pPr>
            <a:r>
              <a:t>openssl x509 -outform der -in www-google-com.pem -out google.crt</a:t>
            </a:r>
          </a:p>
          <a:p>
            <a:pPr>
              <a:defRPr>
                <a:solidFill>
                  <a:srgbClr val="FFFFFF"/>
                </a:solidFill>
              </a:defRPr>
            </a:pPr>
            <a:r>
              <a:t>openssl pkcs12 -export -in server.pem -out keystore.pkcs12</a:t>
            </a:r>
            <a:r>
              <a:rPr>
                <a:latin typeface="Times"/>
                <a:ea typeface="Times"/>
                <a:cs typeface="Times"/>
                <a:sym typeface="Times"/>
              </a:rPr>
              <a:t> </a:t>
            </a:r>
          </a:p>
        </p:txBody>
      </p:sp>
      <p:sp>
        <p:nvSpPr>
          <p:cNvPr id="206" name="DER…"/>
          <p:cNvSpPr/>
          <p:nvPr/>
        </p:nvSpPr>
        <p:spPr>
          <a:xfrm>
            <a:off x="6876851" y="4895519"/>
            <a:ext cx="1858366" cy="665687"/>
          </a:xfrm>
          <a:prstGeom prst="rect">
            <a:avLst/>
          </a:prstGeom>
          <a:gradFill>
            <a:gsLst>
              <a:gs pos="0">
                <a:srgbClr val="2A869F"/>
              </a:gs>
              <a:gs pos="80000">
                <a:srgbClr val="37B1D1"/>
              </a:gs>
              <a:gs pos="100000">
                <a:srgbClr val="34B3D5"/>
              </a:gs>
            </a:gsLst>
            <a:lin ang="16200000"/>
          </a:gradFill>
          <a:ln>
            <a:solidFill>
              <a:srgbClr val="46AAC4"/>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a:defRPr>
                <a:solidFill>
                  <a:srgbClr val="FFFFFF"/>
                </a:solidFill>
              </a:defRPr>
            </a:pPr>
            <a:r>
              <a:t>DER</a:t>
            </a:r>
          </a:p>
          <a:p>
            <a:pPr>
              <a:defRPr>
                <a:solidFill>
                  <a:srgbClr val="FFFFFF"/>
                </a:solidFill>
              </a:defRPr>
            </a:pPr>
            <a:r>
              <a:t>CER</a:t>
            </a:r>
          </a:p>
        </p:txBody>
      </p:sp>
      <p:sp>
        <p:nvSpPr>
          <p:cNvPr id="207" name="Binary"/>
          <p:cNvSpPr txBox="1"/>
          <p:nvPr/>
        </p:nvSpPr>
        <p:spPr>
          <a:xfrm>
            <a:off x="7572021" y="4541740"/>
            <a:ext cx="694840"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Binary</a:t>
            </a:r>
          </a:p>
        </p:txBody>
      </p:sp>
      <p:sp>
        <p:nvSpPr>
          <p:cNvPr id="208" name="Base64"/>
          <p:cNvSpPr txBox="1"/>
          <p:nvPr/>
        </p:nvSpPr>
        <p:spPr>
          <a:xfrm>
            <a:off x="5470504" y="1742753"/>
            <a:ext cx="772863"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Base64</a:t>
            </a:r>
          </a:p>
        </p:txBody>
      </p:sp>
      <p:sp>
        <p:nvSpPr>
          <p:cNvPr id="209" name="X.509 Certificate (PEM)…"/>
          <p:cNvSpPr/>
          <p:nvPr/>
        </p:nvSpPr>
        <p:spPr>
          <a:xfrm>
            <a:off x="226377" y="1364367"/>
            <a:ext cx="4859475" cy="2290712"/>
          </a:xfrm>
          <a:prstGeom prst="rect">
            <a:avLst/>
          </a:prstGeom>
          <a:solidFill>
            <a:schemeClr val="accent4">
              <a:satOff val="-1335"/>
              <a:lumOff val="-10274"/>
            </a:schemeClr>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t>X.509 Certificate (PEM)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t>X.509 Certificate (DER)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t>X.509 Certificate (PKCS#7)</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endParaRPr/>
          </a:p>
          <a:p>
            <a:pPr>
              <a:defRPr sz="1600">
                <a:solidFill>
                  <a:srgbClr val="FFFFFF"/>
                </a:solidFill>
                <a:latin typeface="Arial"/>
                <a:ea typeface="Arial"/>
                <a:cs typeface="Arial"/>
                <a:sym typeface="Arial"/>
              </a:defRPr>
            </a:pPr>
            <a:r>
              <a:t>PKCS#1 v2 - Padding for Public Key</a:t>
            </a:r>
          </a:p>
          <a:p>
            <a:pPr defTabSz="457200">
              <a:defRPr sz="1600">
                <a:solidFill>
                  <a:srgbClr val="FFFFFF"/>
                </a:solidFill>
                <a:latin typeface="Arial"/>
                <a:ea typeface="Arial"/>
                <a:cs typeface="Arial"/>
                <a:sym typeface="Arial"/>
              </a:defRPr>
            </a:pPr>
            <a:endParaRPr/>
          </a:p>
          <a:p>
            <a:pPr defTabSz="457200">
              <a:defRPr sz="1600">
                <a:solidFill>
                  <a:srgbClr val="FFFFFF"/>
                </a:solidFill>
                <a:latin typeface="Arial"/>
                <a:ea typeface="Arial"/>
                <a:cs typeface="Arial"/>
                <a:sym typeface="Arial"/>
              </a:defRPr>
            </a:pPr>
            <a:r>
              <a:t>PKCS #7 v1.5  - Cryptography Message Syntax</a:t>
            </a:r>
          </a:p>
          <a:p>
            <a:pPr defTabSz="457200">
              <a:defRPr sz="1600">
                <a:solidFill>
                  <a:srgbClr val="FFFFFF"/>
                </a:solidFill>
                <a:latin typeface="Arial"/>
                <a:ea typeface="Arial"/>
                <a:cs typeface="Arial"/>
                <a:sym typeface="Arial"/>
              </a:defRPr>
            </a:pPr>
            <a:endParaRPr/>
          </a:p>
          <a:p>
            <a:pPr defTabSz="457200">
              <a:defRPr sz="1600">
                <a:solidFill>
                  <a:srgbClr val="FFFFFF"/>
                </a:solidFill>
                <a:latin typeface="Arial"/>
                <a:ea typeface="Arial"/>
                <a:cs typeface="Arial"/>
                <a:sym typeface="Arial"/>
              </a:defRPr>
            </a:pPr>
            <a:r>
              <a:t>PKCS 10 v1.7 - Certificate Request Standard.</a:t>
            </a:r>
          </a:p>
          <a:p>
            <a:pPr defTabSz="457200">
              <a:defRPr sz="1200">
                <a:latin typeface="Times"/>
                <a:ea typeface="Times"/>
                <a:cs typeface="Times"/>
                <a:sym typeface="Times"/>
              </a:defRPr>
            </a:pPr>
            <a:endParaRPr/>
          </a:p>
          <a:p>
            <a:pPr marL="457200" indent="-317500" defTabSz="457200">
              <a:buClr>
                <a:srgbClr val="000000"/>
              </a:buClr>
              <a:buSzPct val="100000"/>
              <a:buFont typeface="Times"/>
              <a:buChar char="•"/>
              <a:defRPr sz="1200">
                <a:latin typeface="Times"/>
                <a:ea typeface="Times"/>
                <a:cs typeface="Times"/>
                <a:sym typeface="Times"/>
              </a:defRPr>
            </a:pPr>
            <a:endParaRPr/>
          </a:p>
          <a:p>
            <a:pPr marL="457200" indent="-457200" defTabSz="457200">
              <a:tabLst>
                <a:tab pos="139700" algn="l"/>
                <a:tab pos="457200" algn="l"/>
              </a:tabLst>
              <a:defRPr sz="1200">
                <a:latin typeface="Times"/>
                <a:ea typeface="Times"/>
                <a:cs typeface="Times"/>
                <a:sym typeface="Times"/>
              </a:defRPr>
            </a:pPr>
            <a:endParaRPr/>
          </a:p>
        </p:txBody>
      </p:sp>
      <p:sp>
        <p:nvSpPr>
          <p:cNvPr id="210" name="-----BEGIN PKCS7-----…"/>
          <p:cNvSpPr/>
          <p:nvPr/>
        </p:nvSpPr>
        <p:spPr>
          <a:xfrm>
            <a:off x="5412971" y="322644"/>
            <a:ext cx="4192847" cy="354939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-----BEGIN PKCS7-----</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MIIE8gYJKoZIhvcNAQcCoIIE4zCCBN8CAQExADALBgkqhkiG9w0BBwGgggTFMIIE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wTCCA6mgAwIBAgIRAO93GGFLfHwOCAAAAAAucZgwDQYJKoZIhvcNAQELBQAwQjEL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MAkGA1UEBhMCVVMxHjAcBgNVBAoTFUdvb2dsZSBUcnVzdCBTZXJ2aWNlczETMBEG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A1UEAxMKR1RTIENBIDFPMTAeFw0yMDAyMTIxMTQ3NDFaFw0yMDA1MDYxMTQ3NDFa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MGgxCzAJBgNVBAYTAlVTMRMwEQYDVQQIEwpDYWxpZm9ybmlhMRYwFAYDVQQHEw1N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b3VudGFpbiBWaWV3MRMwEQYDVQQKEwpHb29nbGUgTExDMRcwFQYDVQQDEw53d3cu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Z29vZ2xlLmNvbTBZMBMGByqGSM49AgEGCCqGSM49AwEHA0IABCzzLJYFJb8WTpQx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WL0TySDvfEWCkMe7l81CFspT60knl13YILNdTM22sUwPycyogKjBSaQZ9AxihCeG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EAiJkbejggJVMIICUTAOBgNVHQ8BAf8EBAMCB4AwEwYDVR0lBAwwCgYIKwYBBQUH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AwEwDAYDVR0TAQH/BAIwADAdBgNVHQ4EFgQU9Ty3t90o7UW9+Hc6kv/j9511BBww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HwYDVR0jBBgwFoAUmNH4bhDrz5vsYJ8YkBug630J/SswZAYIKwYBBQUHAQEEWDBW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MCcGCCsGAQUFBzABhhtodHRwOi8vb2NzcC5wa2kuZ29vZy9ndHMxbzEwKwYIKwYB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BQUHMAKGH2h0dHA6Ly9wa2kuZ29vZy9nc3IyL0dUUzFPMS5jcnQwGQYDVR0RBBIw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EIIOd3d3Lmdvb2dsZS5jb20wIQYDVR0gBBowGDAIBgZngQwBAgIwDAYKKwYBBAHW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eQIFAzAvBgNVHR8EKDAmMCSgIqAghh5odHRwOi8vY3JsLnBraS5nb29nL0dUUzFP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MS5jcmwwggEFBgorBgEEAdZ5AgQCBIH2BIHzAPEAdgCyHgXMi6LNiiBOh2b5K7mK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JSBna9r6cOeySVMt74uQXgAAAXA5cNqwAAAEAwBHMEUCIQCojKtzOe8l1JYKHmKn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bt1puqT4AE3peMVAVk/WeWGp1QIgBvRMbNkwF6i8+JVv3CfTHKvFd8e00+GYPbXJ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Zb1drKEAdwBep3P531bA57U2SH3QSeAyepGaDIShEhKEGHWWgXFFWAAAAXA5cNrL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AAAEAwBIMEYCIQCQSONppELPODh65oFT5ZAGsSQz4FsjNNZedgS7WqzLnQIhAMAr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u0QUuoE3RWngfhI6W7n1kxkEmd0vSZTe6+Ql+JVuMA0GCSqGSIb3DQEBCwUAA4IB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AQCDU8CVusGstVk1lAmrtg3DyYhNV1UnKyLk3RrHKumwYz5mC25bWGoLVKvvpwxB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N3zA329/9JZq0mnn0vmPMxjTDvh9sVQ7g4znwha/KJfzL8AZKUdldD9O+hDOtlHt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qVqITZPCAI/ANvbHdZiMEePB8eA+oTiw2ucChqLlsop5Mio8ckg7aXG4/QfCAIDb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vkoffK44rs4UEpsaqGe9QqMJjTuO7ZCZrFd1m3geq2ARKPHgPoPM6UbDdqgOTNQo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9C0F5ZlOkOgV/qshvpTO4YzE7TB2U571eYEqNXH48syVx8XSk3P7FjM7FIZ2IzbJ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SEipZJm8DsP10fFXpToIn+zKoQAxAA==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-----END PKCS7-----</a:t>
            </a:r>
          </a:p>
        </p:txBody>
      </p:sp>
      <p:sp>
        <p:nvSpPr>
          <p:cNvPr id="211" name="PKCS#7"/>
          <p:cNvSpPr/>
          <p:nvPr/>
        </p:nvSpPr>
        <p:spPr>
          <a:xfrm>
            <a:off x="7171033" y="107115"/>
            <a:ext cx="1270001" cy="477544"/>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defRPr>
                <a:solidFill>
                  <a:srgbClr val="FFFFFF"/>
                </a:solidFill>
              </a:defRPr>
            </a:lvl1pPr>
          </a:lstStyle>
          <a:p>
            <a:r>
              <a:t>PKCS#7</a:t>
            </a:r>
          </a:p>
        </p:txBody>
      </p:sp>
      <p:sp>
        <p:nvSpPr>
          <p:cNvPr id="212" name="Base64"/>
          <p:cNvSpPr txBox="1"/>
          <p:nvPr/>
        </p:nvSpPr>
        <p:spPr>
          <a:xfrm>
            <a:off x="7161975" y="3906740"/>
            <a:ext cx="772863"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Base64</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TotalTime>
  <Words>3962</Words>
  <Application>Microsoft Macintosh PowerPoint</Application>
  <PresentationFormat>On-screen Show (16:10)</PresentationFormat>
  <Paragraphs>418</Paragraphs>
  <Slides>135</Slides>
  <Notes>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135</vt:i4>
      </vt:variant>
    </vt:vector>
  </HeadingPairs>
  <TitlesOfParts>
    <vt:vector size="144" baseType="lpstr">
      <vt:lpstr>Arial</vt:lpstr>
      <vt:lpstr>Calibri</vt:lpstr>
      <vt:lpstr>Calibri Light</vt:lpstr>
      <vt:lpstr>Helvetica</vt:lpstr>
      <vt:lpstr>Helvetica Neue</vt:lpstr>
      <vt:lpstr>Helvetica Neue Medium</vt:lpstr>
      <vt:lpstr>Menlo</vt:lpstr>
      <vt:lpstr>Times</vt:lpstr>
      <vt:lpstr>Office Theme</vt:lpstr>
      <vt:lpstr>Unit 4: Public Key   Basics RSA Elliptic Curve ElGamal KMS  Prof Bill Buchanan OBE https://asecuritysite.com/rsa https://asecuritysite.com/ecc https://asecuritysite.com/elgamal </vt:lpstr>
      <vt:lpstr>Bruce</vt:lpstr>
      <vt:lpstr>PowerPoint Presentation</vt:lpstr>
      <vt:lpstr>PowerPoint Presentation</vt:lpstr>
      <vt:lpstr>Unit 4: Public Key  Basics  Prof Bill Buchanan OBE https://asecuritysite.com/rsa https://asecuritysite.com/ecc https://asecuritysite.com/elgamal </vt:lpstr>
      <vt:lpstr>Public Key Methods</vt:lpstr>
      <vt:lpstr>Public Key Encryption</vt:lpstr>
      <vt:lpstr>Digital Signatures</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https://asecuritysite.com/elgamal </vt:lpstr>
      <vt:lpstr>PowerPoint Presentation</vt:lpstr>
      <vt:lpstr>RSA</vt:lpstr>
      <vt:lpstr>RSA</vt:lpstr>
      <vt:lpstr>RSA</vt:lpstr>
      <vt:lpstr>Key ring</vt:lpstr>
      <vt:lpstr>Unit 4: Public Key  Elliptic Curve    Prof Bill Buchanan OBE https://asecuritysite.com/rsa https://asecuritysite.com/ecc https://asecuritysite.com/elgamal </vt:lpstr>
      <vt:lpstr>Elliptic Curve Methods</vt:lpstr>
      <vt:lpstr>Elliptic Curve (EC)</vt:lpstr>
      <vt:lpstr>Elliptic Curve (EC) - (mod p)</vt:lpstr>
      <vt:lpstr>Bitcoin Key Generation</vt:lpstr>
      <vt:lpstr>Bitcoin Transaction</vt:lpstr>
      <vt:lpstr>Signing</vt:lpstr>
      <vt:lpstr>Signing</vt:lpstr>
      <vt:lpstr>Elliptic Curve (EC)</vt:lpstr>
      <vt:lpstr>Elliptic Curve (EC)</vt:lpstr>
      <vt:lpstr>Elliptic Curve (EC)</vt:lpstr>
      <vt:lpstr>Elliptic Curve Diffie Hellman (ECDH)</vt:lpstr>
      <vt:lpstr>ECC Methods</vt:lpstr>
      <vt:lpstr>Unit 4: Public Key  ElGamal  Prof Bill Buchanan OBE https://asecuritysite.com/rsa https://asecuritysite.com/ecc https://asecuritysite.com/elgamal </vt:lpstr>
      <vt:lpstr>ElGamal</vt:lpstr>
      <vt:lpstr>Unit 4: Public Key    PGP/Box  Prof Bill Buchanan OBE https://asecuritysite.com/rsa https://asecuritysite.com/ecc https://asecuritysite.com/elgamal </vt:lpstr>
      <vt:lpstr>PGP</vt:lpstr>
      <vt:lpstr>PGP</vt:lpstr>
      <vt:lpstr>Unit 4: Public Key  AWS Key  Management  System  Prof Bill Buchanan OBE https://asecuritysite.com/rsa https://asecuritysite.com/ecc https://asecuritysite.com/elgamal </vt:lpstr>
      <vt:lpstr>KMS</vt:lpstr>
      <vt:lpstr>HSM or CloudHSM</vt:lpstr>
      <vt:lpstr>Unit 4: Public Key   Basics RSA Elliptic Curve ElGamal KMS  Prof Bill Buchanan OBE https://asecuritysite.com/rsa https://asecuritysite.com/ecc https://asecuritysite.com/elgamal </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lpstr>PowerPoint Presentation</vt:lpstr>
      <vt:lpstr>Digital Certificates Introduction Authentication Methods Public Key Infrastructures  Digital Certificate Passing  Digital Signatures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6: Digital Certificates Introduction Authentication Methods  Prof Bill Buchanan OBE https://asecuritysite.com/digitalcert/</vt:lpstr>
      <vt:lpstr>PowerPoint Presentation</vt:lpstr>
      <vt:lpstr>PowerPoint Presentation</vt:lpstr>
      <vt:lpstr>PowerPoint Presentation</vt:lpstr>
      <vt:lpstr>PowerPoint Presentation</vt:lpstr>
      <vt:lpstr>PowerPoint Presentation</vt:lpstr>
      <vt:lpstr>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Digital Certificates  Introduction Authentication Methods PKI  Certificate Creation Digital Certificate Passing   Prof Bill Buchanan OBE https://asecuritysite.com/digitalcert/ </vt:lpstr>
      <vt:lpstr>PowerPoint Presentation</vt:lpstr>
      <vt:lpstr>PowerPoint Presentation</vt:lpstr>
      <vt:lpstr>PowerPoint Presentation</vt:lpstr>
      <vt:lpstr>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6: 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6: 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Digital Certificates  Introduction Authentication Methods PKI  Digital Certificate Passing   Prof Bill Buchanan OBE https://asecuritysite.com/digitalcert/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Public Key       Prof Bill Buchanan OBE http://asecuritysite.com/crypto04 http://asecuritysite.com/encryption </dc:title>
  <cp:lastModifiedBy>Buchanan, Bill</cp:lastModifiedBy>
  <cp:revision>11</cp:revision>
  <dcterms:modified xsi:type="dcterms:W3CDTF">2023-03-10T06:13:03Z</dcterms:modified>
</cp:coreProperties>
</file>